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53"/>
  </p:handoutMasterIdLst>
  <p:sldIdLst>
    <p:sldId id="366" r:id="rId3"/>
    <p:sldId id="283" r:id="rId4"/>
    <p:sldId id="290" r:id="rId5"/>
    <p:sldId id="314" r:id="rId7"/>
    <p:sldId id="315" r:id="rId8"/>
    <p:sldId id="316" r:id="rId9"/>
    <p:sldId id="317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34" r:id="rId27"/>
    <p:sldId id="335" r:id="rId28"/>
    <p:sldId id="336" r:id="rId29"/>
    <p:sldId id="337" r:id="rId30"/>
    <p:sldId id="338" r:id="rId31"/>
    <p:sldId id="339" r:id="rId32"/>
    <p:sldId id="340" r:id="rId33"/>
    <p:sldId id="341" r:id="rId34"/>
    <p:sldId id="342" r:id="rId35"/>
    <p:sldId id="343" r:id="rId36"/>
    <p:sldId id="344" r:id="rId37"/>
    <p:sldId id="345" r:id="rId38"/>
    <p:sldId id="346" r:id="rId39"/>
    <p:sldId id="347" r:id="rId40"/>
    <p:sldId id="348" r:id="rId41"/>
    <p:sldId id="349" r:id="rId42"/>
    <p:sldId id="350" r:id="rId43"/>
    <p:sldId id="351" r:id="rId44"/>
    <p:sldId id="352" r:id="rId45"/>
    <p:sldId id="353" r:id="rId46"/>
    <p:sldId id="354" r:id="rId47"/>
    <p:sldId id="355" r:id="rId48"/>
    <p:sldId id="356" r:id="rId49"/>
    <p:sldId id="359" r:id="rId50"/>
    <p:sldId id="358" r:id="rId51"/>
    <p:sldId id="312" r:id="rId52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99D8"/>
    <a:srgbClr val="6C6C6C"/>
    <a:srgbClr val="92D050"/>
    <a:srgbClr val="E5E5E5"/>
    <a:srgbClr val="009ADA"/>
    <a:srgbClr val="238CBB"/>
    <a:srgbClr val="2BAEE9"/>
    <a:srgbClr val="0B9FDD"/>
    <a:srgbClr val="56B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88927" autoAdjust="0"/>
  </p:normalViewPr>
  <p:slideViewPr>
    <p:cSldViewPr>
      <p:cViewPr>
        <p:scale>
          <a:sx n="100" d="100"/>
          <a:sy n="100" d="100"/>
        </p:scale>
        <p:origin x="-624" y="-402"/>
      </p:cViewPr>
      <p:guideLst>
        <p:guide orient="horz" pos="1657"/>
        <p:guide pos="2871"/>
      </p:guideLst>
    </p:cSldViewPr>
  </p:slideViewPr>
  <p:outlineViewPr>
    <p:cViewPr>
      <p:scale>
        <a:sx n="33" d="100"/>
        <a:sy n="33" d="100"/>
      </p:scale>
      <p:origin x="0" y="141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3876" y="-90"/>
      </p:cViewPr>
      <p:guideLst>
        <p:guide orient="horz" pos="2946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6" Type="http://schemas.openxmlformats.org/officeDocument/2006/relationships/tableStyles" Target="tableStyles.xml"/><Relationship Id="rId55" Type="http://schemas.openxmlformats.org/officeDocument/2006/relationships/viewProps" Target="viewProps.xml"/><Relationship Id="rId54" Type="http://schemas.openxmlformats.org/officeDocument/2006/relationships/presProps" Target="presProps.xml"/><Relationship Id="rId53" Type="http://schemas.openxmlformats.org/officeDocument/2006/relationships/handoutMaster" Target="handoutMasters/handoutMaster1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F5F6AE-2A9C-4C1F-879E-3928AA6E32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EF4CAB-82FF-4C6F-A859-CAD40DD826E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A0AFA2-8F2F-4EE5-AEC6-84D8330F4D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5495B-CF7F-4BEC-B2E8-B1A8532E7D6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194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19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fld id="{2A9EA4B5-9757-45FA-ACB3-9257ADA8891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861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7D77065-9A77-4217-B06B-1742CE4BC6A5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96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22172C-B889-4F73-84E5-7FFA1EF27723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065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教学指导</a:t>
            </a:r>
            <a:r>
              <a:rPr lang="zh-CN" altLang="en-US" baseline="0" dirty="0" smtClean="0">
                <a:sym typeface="Wingdings" panose="05000000000000000000" pitchFamily="2" charset="2"/>
              </a:rPr>
              <a:t>  ：   （详细演示功能</a:t>
            </a:r>
            <a:r>
              <a:rPr lang="zh-CN" altLang="en-US" dirty="0" smtClean="0">
                <a:sym typeface="Wingdings" panose="05000000000000000000" pitchFamily="2" charset="2"/>
              </a:rPr>
              <a:t>）</a:t>
            </a:r>
            <a:endParaRPr lang="en-US" altLang="zh-CN" dirty="0" smtClean="0"/>
          </a:p>
          <a:p>
            <a:r>
              <a:rPr lang="zh-CN" altLang="en-US" dirty="0" smtClean="0"/>
              <a:t>介绍本书的项目贯穿案例：超市订单管理系统</a:t>
            </a:r>
            <a:endParaRPr lang="en-US" altLang="zh-CN" dirty="0" smtClean="0"/>
          </a:p>
          <a:p>
            <a:r>
              <a:rPr lang="zh-CN" altLang="en-US" dirty="0" smtClean="0"/>
              <a:t>业务需求以及功能效果展示（本书主要是进行框架的改造升级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由</a:t>
            </a:r>
            <a:r>
              <a:rPr lang="en-US" altLang="zh-CN" dirty="0" err="1" smtClean="0"/>
              <a:t>jsp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servlet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javaBean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jdbc</a:t>
            </a:r>
            <a:r>
              <a:rPr lang="zh-CN" altLang="en-US" dirty="0" smtClean="0"/>
              <a:t>升级改造为</a:t>
            </a:r>
            <a:r>
              <a:rPr lang="en-US" altLang="zh-CN" dirty="0" smtClean="0"/>
              <a:t>SSM</a:t>
            </a:r>
            <a:r>
              <a:rPr lang="zh-CN" altLang="en-US" dirty="0" smtClean="0"/>
              <a:t>框架级实现）</a:t>
            </a:r>
            <a:endParaRPr lang="en-US" altLang="zh-CN" dirty="0" smtClean="0"/>
          </a:p>
          <a:p>
            <a:endParaRPr lang="zh-CN" altLang="en-US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CB0038-1B5C-44DC-B18B-7370990D2FC3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065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教学指导</a:t>
            </a:r>
            <a:r>
              <a:rPr lang="zh-CN" altLang="en-US" baseline="0" dirty="0" smtClean="0">
                <a:sym typeface="Wingdings" panose="05000000000000000000" pitchFamily="2" charset="2"/>
              </a:rPr>
              <a:t>  ：   （详细演示功能</a:t>
            </a:r>
            <a:r>
              <a:rPr lang="zh-CN" altLang="en-US" dirty="0" smtClean="0">
                <a:sym typeface="Wingdings" panose="05000000000000000000" pitchFamily="2" charset="2"/>
              </a:rPr>
              <a:t>）</a:t>
            </a:r>
            <a:endParaRPr lang="en-US" altLang="zh-CN" dirty="0" smtClean="0"/>
          </a:p>
          <a:p>
            <a:r>
              <a:rPr lang="zh-CN" altLang="en-US" dirty="0" smtClean="0"/>
              <a:t>介绍本书的项目贯穿案例：超市订单管理系统</a:t>
            </a:r>
            <a:endParaRPr lang="en-US" altLang="zh-CN" dirty="0" smtClean="0"/>
          </a:p>
          <a:p>
            <a:r>
              <a:rPr lang="zh-CN" altLang="en-US" dirty="0" smtClean="0"/>
              <a:t>讲解该项目的数据库设计，并演示具体的表结构</a:t>
            </a:r>
            <a:endParaRPr lang="zh-CN" altLang="en-US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CB0038-1B5C-44DC-B18B-7370990D2FC3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065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zh-CN" altLang="en-US" dirty="0" smtClean="0"/>
              <a:t>搭建</a:t>
            </a:r>
            <a:r>
              <a:rPr lang="en-US" altLang="zh-CN" dirty="0" err="1" smtClean="0"/>
              <a:t>MyBatis</a:t>
            </a:r>
            <a:r>
              <a:rPr lang="zh-CN" altLang="en-US" dirty="0" smtClean="0"/>
              <a:t>环境，老师做出基于</a:t>
            </a:r>
            <a:r>
              <a:rPr lang="en-US" altLang="zh-CN" dirty="0" err="1" smtClean="0"/>
              <a:t>Mybatis</a:t>
            </a:r>
            <a:r>
              <a:rPr lang="zh-CN" altLang="en-US" dirty="0" smtClean="0"/>
              <a:t>实现的</a:t>
            </a:r>
            <a:r>
              <a:rPr lang="en-US" altLang="zh-CN" dirty="0" smtClean="0"/>
              <a:t>SMBMS</a:t>
            </a:r>
            <a:r>
              <a:rPr lang="zh-CN" altLang="en-US" dirty="0" smtClean="0"/>
              <a:t>系统的用户表记录数的查询</a:t>
            </a:r>
            <a:endParaRPr lang="en-US" altLang="zh-CN" dirty="0" smtClean="0"/>
          </a:p>
          <a:p>
            <a:r>
              <a:rPr lang="zh-CN" altLang="en-US" dirty="0" smtClean="0"/>
              <a:t>注意：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、在操作过程中，讲解如何引入</a:t>
            </a:r>
            <a:r>
              <a:rPr lang="en-US" altLang="zh-CN" dirty="0" smtClean="0"/>
              <a:t>jar</a:t>
            </a:r>
            <a:r>
              <a:rPr lang="zh-CN" altLang="en-US" dirty="0" smtClean="0"/>
              <a:t>文件到项目工程中，并且如何引入查看框架源码包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log4j-1.2.16.jar mybatis-3.2.2.jar mybatis-3.2.2-sources.jar mysql-connector-java-5.1.0-bin.jar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、讲解 </a:t>
            </a:r>
            <a:r>
              <a:rPr lang="en-US" altLang="zh-CN" dirty="0" err="1" smtClean="0"/>
              <a:t>dtd</a:t>
            </a:r>
            <a:r>
              <a:rPr lang="zh-CN" altLang="en-US" dirty="0" smtClean="0"/>
              <a:t>文件的引入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通过这个案例总结：</a:t>
            </a:r>
            <a:endParaRPr lang="en-US" altLang="zh-CN" dirty="0" smtClean="0"/>
          </a:p>
          <a:p>
            <a:r>
              <a:rPr lang="zh-CN" altLang="en-US" dirty="0" smtClean="0"/>
              <a:t>总体来说 </a:t>
            </a:r>
            <a:r>
              <a:rPr lang="en-US" altLang="zh-CN" dirty="0" err="1" smtClean="0"/>
              <a:t>MyBatis</a:t>
            </a:r>
            <a:r>
              <a:rPr lang="en-US" altLang="zh-CN" dirty="0" smtClean="0"/>
              <a:t> </a:t>
            </a:r>
            <a:r>
              <a:rPr lang="zh-CN" altLang="en-US" dirty="0" smtClean="0"/>
              <a:t>主要完成两件事情</a:t>
            </a:r>
            <a:endParaRPr lang="zh-CN" altLang="en-US" dirty="0" smtClean="0"/>
          </a:p>
          <a:p>
            <a:r>
              <a:rPr lang="zh-CN" altLang="en-US" dirty="0" smtClean="0"/>
              <a:t>根据 </a:t>
            </a:r>
            <a:r>
              <a:rPr lang="en-US" altLang="zh-CN" dirty="0" smtClean="0"/>
              <a:t>JDBC </a:t>
            </a:r>
            <a:r>
              <a:rPr lang="zh-CN" altLang="en-US" dirty="0" smtClean="0"/>
              <a:t>规范建立与数据库的连接； </a:t>
            </a:r>
            <a:endParaRPr lang="zh-CN" altLang="en-US" dirty="0" smtClean="0"/>
          </a:p>
          <a:p>
            <a:r>
              <a:rPr lang="zh-CN" altLang="en-US" dirty="0" smtClean="0"/>
              <a:t>通过</a:t>
            </a:r>
            <a:r>
              <a:rPr lang="en-US" altLang="zh-CN" dirty="0" err="1" smtClean="0"/>
              <a:t>Annotaion</a:t>
            </a:r>
            <a:r>
              <a:rPr lang="en-US" altLang="zh-CN" dirty="0" smtClean="0"/>
              <a:t>/XML+JAVA</a:t>
            </a:r>
            <a:r>
              <a:rPr lang="zh-CN" altLang="en-US" dirty="0" smtClean="0"/>
              <a:t>反射技术，实现 </a:t>
            </a:r>
            <a:r>
              <a:rPr lang="en-US" altLang="zh-CN" dirty="0" smtClean="0"/>
              <a:t>Java </a:t>
            </a:r>
            <a:r>
              <a:rPr lang="zh-CN" altLang="en-US" dirty="0" smtClean="0"/>
              <a:t>对象与关系数据库之间相互转化。</a:t>
            </a:r>
            <a:endParaRPr lang="zh-CN" altLang="en-US" dirty="0" smtClean="0"/>
          </a:p>
          <a:p>
            <a:endParaRPr lang="en-US" altLang="zh-CN" dirty="0" smtClean="0"/>
          </a:p>
          <a:p>
            <a:endParaRPr lang="zh-CN" altLang="en-US" dirty="0" smtClean="0"/>
          </a:p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CB0038-1B5C-44DC-B18B-7370990D2FC3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68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9E22D-93D7-43D5-AB15-DCD734FA1106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270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19248D3-661E-40D2-A91F-36E6A79C6153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475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/>
              <a:t>教学指导：</a:t>
            </a:r>
            <a:endParaRPr lang="en-US" altLang="zh-CN" smtClean="0"/>
          </a:p>
          <a:p>
            <a:r>
              <a:rPr lang="zh-CN" altLang="en-US" smtClean="0"/>
              <a:t>通过刚刚的案例，和之前</a:t>
            </a:r>
            <a:r>
              <a:rPr lang="en-US" altLang="zh-CN" smtClean="0"/>
              <a:t>JDBC</a:t>
            </a:r>
            <a:r>
              <a:rPr lang="zh-CN" altLang="en-US" smtClean="0"/>
              <a:t>实现进行对比总结</a:t>
            </a:r>
            <a:endParaRPr lang="en-US" altLang="zh-CN" smtClean="0"/>
          </a:p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87B59C-B5BE-421A-A8C6-7397D12804AC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577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7ED62BA-004E-4E19-B5A0-8301DB922C26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680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3F8539-419C-4CA7-923A-F81EC4F46061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C75D36-F797-4C33-8E02-842F3B1B7B0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782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zh-CN" altLang="en-US" dirty="0" smtClean="0"/>
              <a:t>使用</a:t>
            </a:r>
            <a:r>
              <a:rPr lang="en-US" altLang="zh-CN" dirty="0" err="1" smtClean="0"/>
              <a:t>MyEclipse</a:t>
            </a:r>
            <a:r>
              <a:rPr lang="zh-CN" altLang="en-US" dirty="0" smtClean="0"/>
              <a:t>工具查看</a:t>
            </a:r>
            <a:r>
              <a:rPr lang="en-US" altLang="zh-CN" dirty="0" err="1" smtClean="0"/>
              <a:t>SqlSessionFactoryBuilder</a:t>
            </a:r>
            <a:r>
              <a:rPr lang="zh-CN" altLang="en-US" dirty="0" smtClean="0"/>
              <a:t>类的</a:t>
            </a:r>
            <a:r>
              <a:rPr lang="en-US" altLang="zh-CN" dirty="0" smtClean="0"/>
              <a:t>Outline</a:t>
            </a:r>
            <a:r>
              <a:rPr lang="zh-CN" altLang="en-US" dirty="0" smtClean="0"/>
              <a:t>视图，发现：</a:t>
            </a:r>
            <a:r>
              <a:rPr lang="en-US" altLang="zh-CN" dirty="0" err="1" smtClean="0"/>
              <a:t>SqlSessionFactoryBuilder</a:t>
            </a:r>
            <a:r>
              <a:rPr lang="zh-CN" altLang="en-US" dirty="0" smtClean="0"/>
              <a:t>类负责构建</a:t>
            </a:r>
            <a:r>
              <a:rPr lang="en-US" altLang="zh-CN" dirty="0" err="1" smtClean="0"/>
              <a:t>SqlSessionFactory</a:t>
            </a:r>
            <a:r>
              <a:rPr lang="en-US" altLang="zh-CN" dirty="0" smtClean="0"/>
              <a:t>,</a:t>
            </a:r>
            <a:r>
              <a:rPr lang="zh-CN" altLang="en-US" dirty="0" smtClean="0"/>
              <a:t>并且提供了多个</a:t>
            </a:r>
            <a:r>
              <a:rPr lang="en-US" altLang="zh-CN" dirty="0" smtClean="0"/>
              <a:t>build</a:t>
            </a:r>
            <a:r>
              <a:rPr lang="zh-CN" altLang="en-US" dirty="0" smtClean="0"/>
              <a:t>的重载方法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0E6F62-82AB-440F-B7FF-5E2F4D6FBA4D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2707" name="备注占位符 2"/>
          <p:cNvSpPr>
            <a:spLocks noGrp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跟</a:t>
            </a:r>
            <a:r>
              <a:rPr lang="en-US" altLang="zh-CN" dirty="0" err="1" smtClean="0"/>
              <a:t>sqlSessionFactory</a:t>
            </a:r>
            <a:r>
              <a:rPr lang="zh-CN" altLang="en-US" dirty="0" smtClean="0"/>
              <a:t>的生命周期，抛出问题：获取</a:t>
            </a:r>
            <a:r>
              <a:rPr lang="en-US" altLang="zh-CN" dirty="0" err="1" smtClean="0"/>
              <a:t>sqlSessionFactory</a:t>
            </a:r>
            <a:r>
              <a:rPr lang="zh-CN" altLang="en-US" dirty="0" smtClean="0"/>
              <a:t>的代码是否可以进行优化？</a:t>
            </a: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b="1" spc="300" dirty="0" smtClean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写在静态代码块下，</a:t>
            </a:r>
            <a:r>
              <a:rPr lang="en-US" altLang="zh-CN" b="1" spc="300" dirty="0" err="1" smtClean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dirty="0" err="1" smtClean="0"/>
              <a:t>qlSessionFactory</a:t>
            </a:r>
            <a:r>
              <a:rPr lang="zh-CN" altLang="en-US" b="1" spc="300" dirty="0" smtClean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对象只会被创建一次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演示示例：</a:t>
            </a:r>
            <a:r>
              <a:rPr lang="zh-CN" altLang="en-US" b="1" spc="300" dirty="0" smtClean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</a:t>
            </a:r>
            <a:r>
              <a:rPr lang="en-US" altLang="zh-CN" b="1" spc="300" dirty="0" err="1" smtClean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MyBatisUtil</a:t>
            </a:r>
            <a:r>
              <a:rPr lang="zh-CN" altLang="en-US" b="1" spc="300" dirty="0" smtClean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类：</a:t>
            </a:r>
            <a:endParaRPr lang="en-US" altLang="zh-CN" b="1" spc="300" dirty="0" smtClean="0">
              <a:solidFill>
                <a:srgbClr val="FBFFF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b="1" spc="300" dirty="0" smtClean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把获取</a:t>
            </a:r>
            <a:r>
              <a:rPr lang="en-US" altLang="zh-CN" b="1" spc="300" dirty="0" err="1" smtClean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dirty="0" err="1" smtClean="0"/>
              <a:t>qlSessionFactory</a:t>
            </a:r>
            <a:r>
              <a:rPr lang="zh-CN" altLang="en-US" b="1" spc="300" dirty="0" smtClean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对象的内容抽取到一个工具类中，</a:t>
            </a:r>
            <a:endParaRPr lang="en-US" altLang="zh-CN" b="1" spc="300" dirty="0" smtClean="0">
              <a:solidFill>
                <a:srgbClr val="FBFFF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b="1" spc="300" dirty="0" smtClean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</a:t>
            </a:r>
            <a:r>
              <a:rPr lang="en-US" altLang="zh-CN" b="1" spc="300" dirty="0" err="1" smtClean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factory.openSession</a:t>
            </a:r>
            <a:r>
              <a:rPr lang="en-US" altLang="zh-CN" b="1" spc="300" dirty="0" smtClean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(false); //true </a:t>
            </a:r>
            <a:r>
              <a:rPr lang="zh-CN" altLang="en-US" b="1" spc="300" dirty="0" smtClean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为自动提交事物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E67EE7E-EF14-4C89-80FD-08A403626BF3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987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zh-CN" altLang="en-US" dirty="0" smtClean="0"/>
              <a:t>强调</a:t>
            </a:r>
            <a:r>
              <a:rPr lang="en-US" altLang="zh-CN" dirty="0" err="1" smtClean="0"/>
              <a:t>sqlSession</a:t>
            </a:r>
            <a:r>
              <a:rPr lang="zh-CN" altLang="en-US" dirty="0" smtClean="0"/>
              <a:t>的关闭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72FF97-80C7-45DC-A9DE-43F1BCCC469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089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/>
              <a:t>教学指导：</a:t>
            </a:r>
            <a:endParaRPr lang="en-US" altLang="zh-CN" smtClean="0"/>
          </a:p>
          <a:p>
            <a:r>
              <a:rPr lang="zh-CN" altLang="en-US" smtClean="0"/>
              <a:t>通过演示示例进行实际代码演示，扩展出使用</a:t>
            </a:r>
            <a:r>
              <a:rPr lang="en-US" altLang="zh-CN" smtClean="0"/>
              <a:t>mapper</a:t>
            </a:r>
            <a:r>
              <a:rPr lang="zh-CN" altLang="en-US" smtClean="0"/>
              <a:t>方式进行数据的查询。</a:t>
            </a:r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BB1436-376B-4CCD-B232-67713154E56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089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/>
              <a:t>教学指导：</a:t>
            </a:r>
            <a:endParaRPr lang="en-US" altLang="zh-CN" smtClean="0"/>
          </a:p>
          <a:p>
            <a:r>
              <a:rPr lang="zh-CN" altLang="en-US" smtClean="0"/>
              <a:t>通过演示示例进行实际代码演示，扩展出使用</a:t>
            </a:r>
            <a:r>
              <a:rPr lang="en-US" altLang="zh-CN" smtClean="0"/>
              <a:t>mapper</a:t>
            </a:r>
            <a:r>
              <a:rPr lang="zh-CN" altLang="en-US" smtClean="0"/>
              <a:t>方式进行数据的查询。</a:t>
            </a:r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BB1436-376B-4CCD-B232-67713154E56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089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BB1436-376B-4CCD-B232-67713154E56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2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8BA720-9CA0-43BF-A24B-300602206FB5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294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8F3553-A860-4226-AF4C-5291D1491AB5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397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/>
              <a:t>教学指导：</a:t>
            </a:r>
            <a:endParaRPr lang="en-US" altLang="zh-CN" smtClean="0"/>
          </a:p>
          <a:p>
            <a:r>
              <a:rPr lang="zh-CN" altLang="en-US" smtClean="0"/>
              <a:t>结合</a:t>
            </a:r>
            <a:r>
              <a:rPr lang="en-US" altLang="zh-CN" smtClean="0"/>
              <a:t>demo</a:t>
            </a:r>
            <a:r>
              <a:rPr lang="zh-CN" altLang="en-US" smtClean="0"/>
              <a:t>的</a:t>
            </a:r>
            <a:r>
              <a:rPr lang="en-US" altLang="zh-CN" smtClean="0"/>
              <a:t>mybatis-config.xml</a:t>
            </a:r>
            <a:r>
              <a:rPr lang="zh-CN" altLang="en-US" smtClean="0"/>
              <a:t>讲解</a:t>
            </a:r>
            <a:r>
              <a:rPr lang="en-US" altLang="zh-CN" smtClean="0"/>
              <a:t>XML</a:t>
            </a:r>
            <a:r>
              <a:rPr lang="zh-CN" altLang="en-US" smtClean="0"/>
              <a:t>文档结构</a:t>
            </a:r>
            <a:endParaRPr lang="en-US" altLang="zh-CN" smtClean="0"/>
          </a:p>
          <a:p>
            <a:r>
              <a:rPr lang="zh-CN" altLang="en-US" smtClean="0"/>
              <a:t>（讲解时须强调：注意顺序！）</a:t>
            </a:r>
            <a:endParaRPr lang="zh-CN" altLang="en-US" smtClean="0"/>
          </a:p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BCECEB-8062-4A87-980B-051BDB97CBE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49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93BACAA-9F59-4CAB-A4DB-510FBD554DEE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041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zh-CN" altLang="en-US" dirty="0" smtClean="0"/>
              <a:t>介绍本书的项目贯穿案例：超市订单管理系统</a:t>
            </a:r>
            <a:endParaRPr lang="en-US" altLang="zh-CN" dirty="0" smtClean="0"/>
          </a:p>
          <a:p>
            <a:r>
              <a:rPr lang="zh-CN" altLang="en-US" dirty="0" smtClean="0"/>
              <a:t>业务需求以及功能效果展示（本书主要是进行框架的改造升级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由</a:t>
            </a:r>
            <a:r>
              <a:rPr lang="en-US" altLang="zh-CN" dirty="0" err="1" smtClean="0"/>
              <a:t>jsp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servlet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javaBean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jdbc</a:t>
            </a:r>
            <a:r>
              <a:rPr lang="zh-CN" altLang="en-US" dirty="0" smtClean="0"/>
              <a:t>升级改造为</a:t>
            </a:r>
            <a:r>
              <a:rPr lang="en-US" altLang="zh-CN" dirty="0" smtClean="0"/>
              <a:t>SSM</a:t>
            </a:r>
            <a:r>
              <a:rPr lang="zh-CN" altLang="en-US" dirty="0" smtClean="0"/>
              <a:t>框架级实现）</a:t>
            </a:r>
            <a:endParaRPr lang="en-US" altLang="zh-CN" dirty="0" smtClean="0"/>
          </a:p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4D8869-F590-422E-84C6-D0F1229F592F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49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93BACAA-9F59-4CAB-A4DB-510FBD554DEE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49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93BACAA-9F59-4CAB-A4DB-510FBD554DEE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49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zh-CN" altLang="en-US" dirty="0" smtClean="0"/>
              <a:t>演示示例</a:t>
            </a:r>
            <a:r>
              <a:rPr lang="en-US" altLang="zh-CN" dirty="0" smtClean="0"/>
              <a:t>5</a:t>
            </a:r>
            <a:r>
              <a:rPr lang="zh-CN" altLang="en-US" dirty="0" smtClean="0"/>
              <a:t>中，需要通过设置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&lt;property name=</a:t>
            </a:r>
            <a:r>
              <a:rPr lang="en-US" altLang="zh-CN" sz="1200" i="1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“password” value=“123456”/&gt;</a:t>
            </a:r>
            <a:r>
              <a:rPr lang="zh-CN" altLang="en-US" sz="1200" i="1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密码的不同取值，并运行查询记录数</a:t>
            </a:r>
            <a:r>
              <a:rPr lang="en-US" altLang="zh-CN" sz="1200" i="1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testCount</a:t>
            </a:r>
            <a:r>
              <a:rPr lang="en-US" altLang="zh-CN" sz="1200" i="1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</a:t>
            </a:r>
            <a:r>
              <a:rPr lang="zh-CN" altLang="en-US" sz="1200" i="1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的测试方法，来验证优先级问题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93BACAA-9F59-4CAB-A4DB-510FBD554DEE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601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/>
              <a:t>教学指导：</a:t>
            </a:r>
            <a:endParaRPr lang="en-US" altLang="zh-CN" smtClean="0"/>
          </a:p>
          <a:p>
            <a:r>
              <a:rPr lang="zh-CN" altLang="en-US" smtClean="0"/>
              <a:t>了解即可，简单介绍，需要的时候，可以查阅</a:t>
            </a:r>
            <a:endParaRPr lang="en-US" altLang="zh-CN" smtClean="0"/>
          </a:p>
          <a:p>
            <a:endParaRPr lang="zh-CN" altLang="en-US" smtClean="0"/>
          </a:p>
          <a:p>
            <a:r>
              <a:rPr lang="en-US" altLang="zh-CN" b="1" smtClean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autoMappingBehavior  :</a:t>
            </a:r>
            <a:r>
              <a:rPr lang="zh-CN" altLang="en-US" b="1" smtClean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此设置项，下次课讲解</a:t>
            </a:r>
            <a:r>
              <a:rPr lang="en-US" altLang="zh-CN" b="1" smtClean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resultMap</a:t>
            </a:r>
            <a:r>
              <a:rPr lang="zh-CN" altLang="en-US" b="1" smtClean="0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的时候会用到，需要强调一下</a:t>
            </a:r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1D5726-3E75-4A2A-9128-7CF3F545D1F2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70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AC0390-3241-4846-AD0A-4A9B3CD4232F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80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b="1" smtClean="0"/>
              <a:t>教学指导：</a:t>
            </a:r>
            <a:endParaRPr lang="en-US" altLang="zh-CN" b="1" smtClean="0"/>
          </a:p>
          <a:p>
            <a:r>
              <a:rPr lang="zh-CN" altLang="en-US" b="1" smtClean="0"/>
              <a:t>强调：每个数据库对应一个</a:t>
            </a:r>
            <a:r>
              <a:rPr lang="en-US" altLang="zh-CN" b="1" smtClean="0"/>
              <a:t>SqlSessionFactory </a:t>
            </a:r>
            <a:r>
              <a:rPr lang="zh-CN" altLang="en-US" b="1" smtClean="0"/>
              <a:t>实例。</a:t>
            </a:r>
            <a:endParaRPr lang="en-US" altLang="zh-CN" b="1" smtClean="0"/>
          </a:p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BD6360-3FBB-43C5-AFD0-DE4343EA2D0C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90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EF54F7-EC6D-43A4-B6B5-C9CC10FC4491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011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CD6F1F-FF9A-414E-B11D-76D5F77F4CC0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113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928148-7673-47BA-97FC-284D41B9FE2E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6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zh-CN" altLang="en-US" dirty="0" smtClean="0"/>
              <a:t>方式一</a:t>
            </a:r>
            <a:r>
              <a:rPr lang="zh-CN" altLang="en-US" baseline="0" dirty="0" smtClean="0"/>
              <a:t> 较为常用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3775F4-DA73-4821-8074-E4F8CC0F847D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24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A31AA1D-4FC2-4DBD-B31F-FD8545CFBAB1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2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8BA720-9CA0-43BF-A24B-300602206FB5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294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8F3553-A860-4226-AF4C-5291D1491AB5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194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19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fld id="{2A9EA4B5-9757-45FA-ACB3-9257ADA8891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34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81B5AA-C3E3-40B6-97EB-239DB0F5738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451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8D769FD-E2BE-4142-B462-D2B82E3475C4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553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32C53B-833A-4483-BA01-4181B57D9DB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656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4E168B-A85C-433D-8AAA-69D774E4BC25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836B65-FF66-4539-9D6D-565182C1207D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77545" y="1015365"/>
            <a:ext cx="7762875" cy="3394075"/>
          </a:xfrm>
        </p:spPr>
        <p:txBody>
          <a:bodyPr/>
          <a:lstStyle>
            <a:lvl1pPr marL="457200" indent="-457200">
              <a:lnSpc>
                <a:spcPct val="100000"/>
              </a:lnSpc>
              <a:buClr>
                <a:srgbClr val="0099D8"/>
              </a:buClr>
              <a:buFont typeface="Wingdings" panose="05000000000000000000" charset="0"/>
              <a:buChar char=""/>
              <a:defRPr sz="2400" b="1">
                <a:solidFill>
                  <a:srgbClr val="0B9FDD"/>
                </a:solidFill>
                <a:latin typeface="+mn-lt"/>
              </a:defRPr>
            </a:lvl1pPr>
            <a:lvl2pPr marL="800100" indent="-342900">
              <a:lnSpc>
                <a:spcPct val="100000"/>
              </a:lnSpc>
              <a:buClr>
                <a:srgbClr val="0099D8"/>
              </a:buClr>
              <a:buSzPct val="90000"/>
              <a:buFont typeface="Wingdings" panose="05000000000000000000" charset="0"/>
              <a:buChar char=""/>
              <a:defRPr sz="2200">
                <a:solidFill>
                  <a:schemeClr val="tx1"/>
                </a:solidFill>
                <a:latin typeface="+mn-lt"/>
              </a:defRPr>
            </a:lvl2pPr>
            <a:lvl3pPr marL="1200150" indent="-285750">
              <a:lnSpc>
                <a:spcPct val="100000"/>
              </a:lnSpc>
              <a:buClr>
                <a:srgbClr val="0099D8"/>
              </a:buClr>
              <a:buSzPct val="85000"/>
              <a:buFont typeface="Wingdings" panose="05000000000000000000" charset="0"/>
              <a:buChar char=""/>
              <a:defRPr sz="2000">
                <a:latin typeface="+mn-lt"/>
              </a:defRPr>
            </a:lvl3pPr>
            <a:lvl4pPr marL="1657350" indent="-285750">
              <a:lnSpc>
                <a:spcPct val="100000"/>
              </a:lnSpc>
              <a:buClr>
                <a:srgbClr val="0099D8"/>
              </a:buClr>
              <a:buFont typeface="Webdings" panose="05030102010509060703" charset="0"/>
              <a:buChar char="4"/>
              <a:defRPr>
                <a:latin typeface="+mn-lt"/>
              </a:defRPr>
            </a:lvl4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r>
              <a:rPr lang="en-US" altLang="zh-CN" dirty="0" smtClean="0"/>
              <a:t>/48</a:t>
            </a:r>
            <a:endParaRPr 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243840" y="207645"/>
            <a:ext cx="8185785" cy="7067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lIns="0" tIns="0"/>
          <a:lstStyle>
            <a:lvl1pPr>
              <a:defRPr sz="2400" b="1">
                <a:solidFill>
                  <a:srgbClr val="0099D9"/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FigureOut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3840" y="207645"/>
            <a:ext cx="8185785" cy="7067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lIns="0" tIns="0"/>
          <a:lstStyle>
            <a:lvl1pPr>
              <a:defRPr sz="2400" b="1">
                <a:solidFill>
                  <a:srgbClr val="0099D9"/>
                </a:solidFill>
                <a:latin typeface="+mj-lt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677545" y="1015365"/>
            <a:ext cx="7762875" cy="3394075"/>
          </a:xfrm>
        </p:spPr>
        <p:txBody>
          <a:bodyPr/>
          <a:lstStyle>
            <a:lvl1pPr marL="457200" indent="-457200">
              <a:lnSpc>
                <a:spcPct val="100000"/>
              </a:lnSpc>
              <a:buClr>
                <a:srgbClr val="0099D8"/>
              </a:buClr>
              <a:buFont typeface="Wingdings" panose="05000000000000000000" charset="0"/>
              <a:buChar char=""/>
              <a:defRPr sz="2400" b="1">
                <a:solidFill>
                  <a:srgbClr val="0B9FDD"/>
                </a:solidFill>
                <a:latin typeface="+mn-lt"/>
                <a:cs typeface="Arial" panose="020B0604020202020204" pitchFamily="34" charset="0"/>
              </a:defRPr>
            </a:lvl1pPr>
            <a:lvl2pPr marL="800100" indent="-342900">
              <a:lnSpc>
                <a:spcPct val="100000"/>
              </a:lnSpc>
              <a:buClr>
                <a:srgbClr val="0099D8"/>
              </a:buClr>
              <a:buSzPct val="90000"/>
              <a:buFont typeface="Wingdings" panose="05000000000000000000" charset="0"/>
              <a:buChar char=""/>
              <a:defRPr sz="22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1200150" indent="-285750">
              <a:lnSpc>
                <a:spcPct val="100000"/>
              </a:lnSpc>
              <a:buClr>
                <a:srgbClr val="0099D8"/>
              </a:buClr>
              <a:buSzPct val="85000"/>
              <a:buFont typeface="Wingdings" panose="05000000000000000000" charset="0"/>
              <a:buChar char=""/>
              <a:defRPr sz="2000">
                <a:latin typeface="+mn-lt"/>
                <a:cs typeface="Arial" panose="020B0604020202020204" pitchFamily="34" charset="0"/>
              </a:defRPr>
            </a:lvl3pPr>
            <a:lvl4pPr marL="1657350" indent="-285750">
              <a:lnSpc>
                <a:spcPct val="100000"/>
              </a:lnSpc>
              <a:buClr>
                <a:srgbClr val="0099D8"/>
              </a:buClr>
              <a:buFont typeface="Webdings" panose="05030102010509060703" charset="0"/>
              <a:buChar char="4"/>
              <a:defRPr>
                <a:latin typeface="+mn-lt"/>
                <a:cs typeface="Arial" panose="020B0604020202020204" pitchFamily="34" charset="0"/>
              </a:defRPr>
            </a:lvl4pPr>
            <a:lvl5pPr>
              <a:defRPr>
                <a:latin typeface="+mn-lt"/>
                <a:cs typeface="Arial" panose="020B0604020202020204" pitchFamily="34" charset="0"/>
              </a:defRPr>
            </a:lvl5pPr>
            <a:lvl6pPr>
              <a:defRPr>
                <a:latin typeface="+mn-lt"/>
                <a:cs typeface="Arial" panose="020B0604020202020204" pitchFamily="34" charset="0"/>
              </a:defRPr>
            </a:lvl6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  <a:p>
            <a:pPr lvl="5" fontAlgn="base"/>
            <a:r>
              <a:rPr lang="zh-CN" altLang="en-US" strike="noStrike" noProof="1"/>
              <a:t>６</a:t>
            </a:r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</a:fld>
            <a:r>
              <a:rPr lang="zh-CN" altLang="en-US" dirty="0" smtClean="0"/>
              <a:t>/</a:t>
            </a:r>
            <a:r>
              <a:rPr lang="en-US" altLang="zh-CN" dirty="0" smtClean="0"/>
              <a:t>48</a:t>
            </a:r>
            <a:endParaRPr lang="en-US" altLang="zh-CN" dirty="0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buFont typeface="Wingdings" panose="05000000000000000000" charset="0"/>
              <a:buChar char="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 typeface="Wingdings" panose="05000000000000000000" charset="0"/>
              <a:buChar char=""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Font typeface="Wingdings" panose="05000000000000000000" charset="0"/>
              <a:buChar char="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Font typeface="Webdings" panose="05030102010509060703" charset="0"/>
              <a:buChar char="4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Font typeface="Wingdings" panose="05000000000000000000" charset="0"/>
              <a:buChar char="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</a:fld>
            <a:r>
              <a:rPr lang="zh-CN" altLang="en-US" dirty="0" smtClean="0"/>
              <a:t>/</a:t>
            </a:r>
            <a:r>
              <a:rPr lang="en-US" altLang="zh-CN" dirty="0" smtClean="0"/>
              <a:t>49</a:t>
            </a:r>
            <a:endParaRPr lang="en-US" altLang="zh-CN" dirty="0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</a:fld>
            <a:r>
              <a:rPr lang="zh-CN" altLang="en-US" dirty="0" smtClean="0"/>
              <a:t>/</a:t>
            </a:r>
            <a:r>
              <a:rPr lang="en-US" altLang="zh-CN" dirty="0" smtClean="0"/>
              <a:t>49</a:t>
            </a:r>
            <a:endParaRPr lang="en-US" altLang="zh-CN" dirty="0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86380" y="349251"/>
            <a:ext cx="3429024" cy="43654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56260" y="797560"/>
            <a:ext cx="8422640" cy="3394075"/>
          </a:xfrm>
        </p:spPr>
        <p:txBody>
          <a:bodyPr vert="eaVert"/>
          <a:lstStyle>
            <a:lvl1pPr>
              <a:buFont typeface="Wingdings" panose="05000000000000000000" charset="0"/>
              <a:buChar char=""/>
              <a:defRPr/>
            </a:lvl1pPr>
            <a:lvl2pPr>
              <a:buFont typeface="Wingdings" panose="05000000000000000000" charset="0"/>
              <a:buChar char=""/>
              <a:defRPr/>
            </a:lvl2pPr>
            <a:lvl3pPr>
              <a:buFont typeface="Wingdings" panose="05000000000000000000" charset="0"/>
              <a:buChar char=""/>
              <a:defRPr/>
            </a:lvl3pPr>
            <a:lvl4pPr>
              <a:buFont typeface="Webdings" panose="05030102010509060703" charset="0"/>
              <a:buChar char="4"/>
              <a:defRPr/>
            </a:lvl4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</a:fld>
            <a:r>
              <a:rPr lang="zh-CN" altLang="en-US" dirty="0" smtClean="0"/>
              <a:t>/</a:t>
            </a:r>
            <a:r>
              <a:rPr lang="en-US" altLang="zh-CN" dirty="0" smtClean="0"/>
              <a:t>49</a:t>
            </a:r>
            <a:endParaRPr lang="en-US" altLang="zh-CN" dirty="0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>
            <a:lvl1pPr>
              <a:buFont typeface="Wingdings" panose="05000000000000000000" charset="0"/>
              <a:buChar char=""/>
              <a:defRPr/>
            </a:lvl1pPr>
            <a:lvl2pPr>
              <a:buFont typeface="Wingdings" panose="05000000000000000000" charset="0"/>
              <a:buChar char=""/>
              <a:defRPr/>
            </a:lvl2pPr>
            <a:lvl3pPr>
              <a:buFont typeface="Wingdings" panose="05000000000000000000" charset="0"/>
              <a:buChar char=""/>
              <a:defRPr/>
            </a:lvl3pPr>
            <a:lvl4pPr>
              <a:buFont typeface="Webdings" panose="05030102010509060703" charset="0"/>
              <a:buChar char="4"/>
              <a:defRPr/>
            </a:lvl4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</a:fld>
            <a:r>
              <a:rPr lang="zh-CN" altLang="en-US" dirty="0" smtClean="0"/>
              <a:t>/</a:t>
            </a:r>
            <a:r>
              <a:rPr lang="en-US" altLang="zh-CN" dirty="0" smtClean="0"/>
              <a:t>49</a:t>
            </a:r>
            <a:endParaRPr lang="en-US" altLang="zh-CN" dirty="0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1538" y="857238"/>
            <a:ext cx="6643734" cy="3643338"/>
          </a:xfrm>
        </p:spPr>
        <p:txBody>
          <a:bodyPr>
            <a:normAutofit/>
          </a:bodyPr>
          <a:lstStyle>
            <a:lvl1pPr>
              <a:buClr>
                <a:srgbClr val="7CC049"/>
              </a:buClr>
              <a:buSzPct val="100000"/>
              <a:buFont typeface="Wingdings" panose="05000000000000000000" pitchFamily="2" charset="2"/>
              <a:buChar char="n"/>
              <a:defRPr sz="20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>
              <a:buClr>
                <a:srgbClr val="7CC049"/>
              </a:buClr>
              <a:buSzPct val="80000"/>
              <a:buFont typeface="Wingdings" panose="05000000000000000000" pitchFamily="2" charset="2"/>
              <a:buChar char="u"/>
              <a:defRPr sz="1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>
              <a:buSzPct val="80000"/>
              <a:buFontTx/>
              <a:buBlip>
                <a:blip r:embed="rId2"/>
              </a:buBlip>
              <a:defRPr sz="1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en-US" altLang="zh-CN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 hasCustomPrompt="1"/>
          </p:nvPr>
        </p:nvSpPr>
        <p:spPr>
          <a:xfrm>
            <a:off x="7164288" y="285734"/>
            <a:ext cx="1622554" cy="357190"/>
          </a:xfrm>
          <a:solidFill>
            <a:srgbClr val="30383A"/>
          </a:solidFill>
        </p:spPr>
        <p:txBody>
          <a:bodyPr>
            <a:noAutofit/>
          </a:bodyPr>
          <a:lstStyle>
            <a:lvl1pPr algn="r"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添加标题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r>
              <a:rPr lang="zh-CN" altLang="en-US" dirty="0" smtClean="0"/>
              <a:t>/</a:t>
            </a:r>
            <a:r>
              <a:rPr lang="en-US" altLang="zh-CN" dirty="0" smtClean="0"/>
              <a:t>49</a:t>
            </a:r>
            <a:endParaRPr lang="en-US" altLang="zh-CN" dirty="0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Lenovo\Desktop\全栈大数据PPT模板设计\最小压缩后\封面背景图.png封面背景图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905" y="2223"/>
            <a:ext cx="9189720" cy="516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 descr="C:\Users\Lenovo\Desktop\images\1_03.png1_03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3274695" y="2535555"/>
            <a:ext cx="2839720" cy="6610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标题 1"/>
          <p:cNvSpPr>
            <a:spLocks noGrp="1"/>
          </p:cNvSpPr>
          <p:nvPr>
            <p:ph type="ctrTitle" hasCustomPrompt="1"/>
          </p:nvPr>
        </p:nvSpPr>
        <p:spPr>
          <a:xfrm>
            <a:off x="685800" y="1094105"/>
            <a:ext cx="7772400" cy="11049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anchor="ctr">
            <a:normAutofit/>
          </a:bodyPr>
          <a:lstStyle>
            <a:lvl1pPr lvl="0" algn="ctr">
              <a:defRPr sz="4600" b="1" kern="1200">
                <a:solidFill>
                  <a:schemeClr val="bg1"/>
                </a:solidFill>
              </a:defRPr>
            </a:lvl1pPr>
          </a:lstStyle>
          <a:p>
            <a:pPr lvl="0" fontAlgn="base"/>
            <a:r>
              <a:rPr lang="en-US" altLang="zh-CN" strike="noStrike" noProof="1"/>
              <a:t>16/9</a:t>
            </a:r>
            <a:r>
              <a:rPr lang="zh-CN" altLang="en-US" strike="noStrike" noProof="1"/>
              <a:t>录屏模板</a:t>
            </a:r>
            <a:endParaRPr lang="zh-CN" altLang="en-US" strike="noStrike" noProof="1"/>
          </a:p>
        </p:txBody>
      </p:sp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4" y="35878"/>
            <a:ext cx="9174948" cy="51689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1" y="957263"/>
            <a:ext cx="3889375" cy="393620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97426" y="957263"/>
            <a:ext cx="3889375" cy="393620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EF789D-B952-40EE-B811-A7BFF45CE7B3}" type="slidenum">
              <a:rPr lang="zh-CN" altLang="en-US"/>
            </a:fld>
            <a:r>
              <a:rPr lang="en-US" altLang="zh-CN" dirty="0" smtClean="0"/>
              <a:t>/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1031" name="标题占位符 1"/>
          <p:cNvSpPr>
            <a:spLocks noGrp="1"/>
          </p:cNvSpPr>
          <p:nvPr>
            <p:ph type="title"/>
          </p:nvPr>
        </p:nvSpPr>
        <p:spPr bwMode="auto">
          <a:xfrm>
            <a:off x="48260" y="286385"/>
            <a:ext cx="5874385" cy="5111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73735" y="977900"/>
            <a:ext cx="7797165" cy="31877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fld id="{0C913308-F349-4B6D-A68A-DD1791B4A57B}" type="slidenum">
              <a:rPr lang="zh-CN" altLang="en-US" smtClean="0"/>
            </a:fld>
            <a:r>
              <a:rPr lang="en-US" altLang="zh-CN" dirty="0" smtClean="0"/>
              <a:t>/49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 kern="1200">
          <a:solidFill>
            <a:srgbClr val="0B9FDD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9ADA"/>
        </a:buClr>
        <a:buFont typeface="Wingdings" panose="05000000000000000000" charset="0"/>
        <a:buChar char=""/>
        <a:defRPr sz="2400" b="1" kern="1200">
          <a:solidFill>
            <a:srgbClr val="009ADA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9ADA"/>
        </a:buClr>
        <a:buFont typeface="Wingdings" panose="05000000000000000000" charset="0"/>
        <a:buChar char=""/>
        <a:defRPr sz="1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9ADA"/>
        </a:buClr>
        <a:buFont typeface="Wingdings" panose="05000000000000000000" charset="0"/>
        <a:buChar char=""/>
        <a:defRPr sz="16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9ADA"/>
        </a:buClr>
        <a:buFont typeface="Webdings" panose="05030102010509060703" charset="0"/>
        <a:buChar char="4"/>
        <a:defRPr sz="1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9ADA"/>
        </a:buClr>
        <a:buFont typeface="Wingdings" panose="05000000000000000000" charset="0"/>
        <a:buChar char=""/>
        <a:defRPr sz="12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r>
              <a:rPr lang="en-US" altLang="zh-CN" dirty="0" smtClean="0"/>
              <a:t>/48</a:t>
            </a:r>
            <a:endParaRPr lang="en-US" dirty="0"/>
          </a:p>
        </p:txBody>
      </p:sp>
      <p:pic>
        <p:nvPicPr>
          <p:cNvPr id="5" name="内容占位符 4" descr="TIM截图2020021717344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7220" y="53340"/>
            <a:ext cx="7774305" cy="54622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主流框架介绍</a:t>
            </a:r>
            <a:r>
              <a:rPr lang="en-US" altLang="zh-CN" dirty="0" smtClean="0"/>
              <a:t>3-1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545" y="1015365"/>
            <a:ext cx="7762875" cy="3644617"/>
          </a:xfrm>
        </p:spPr>
        <p:txBody>
          <a:bodyPr/>
          <a:lstStyle/>
          <a:p>
            <a:endParaRPr lang="en-US" altLang="zh-CN" dirty="0" smtClean="0"/>
          </a:p>
          <a:p>
            <a:pPr lvl="1"/>
            <a:r>
              <a:rPr lang="en-US" altLang="zh-CN" dirty="0" smtClean="0"/>
              <a:t>MVC</a:t>
            </a:r>
            <a:r>
              <a:rPr lang="zh-CN" altLang="en-US" dirty="0" smtClean="0"/>
              <a:t>设计模式的实现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拦截器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可变和可重用的标签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ORM</a:t>
            </a:r>
            <a:r>
              <a:rPr lang="zh-CN" altLang="en-US" dirty="0" smtClean="0"/>
              <a:t>，简化数据库操作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DAO</a:t>
            </a:r>
            <a:r>
              <a:rPr lang="zh-CN" altLang="en-US" dirty="0" smtClean="0"/>
              <a:t>层</a:t>
            </a:r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24580" name="Picture 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49" y="826346"/>
            <a:ext cx="2824163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4" descr="01_oben_logo"/>
          <p:cNvPicPr>
            <a:picLocks noChangeAspect="1" noChangeArrowheads="1"/>
          </p:cNvPicPr>
          <p:nvPr/>
        </p:nvPicPr>
        <p:blipFill>
          <a:blip r:embed="rId2">
            <a:lum bright="-18000"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2698700"/>
            <a:ext cx="4787900" cy="1169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r>
              <a:rPr lang="zh-CN" altLang="en-US" dirty="0" smtClean="0"/>
              <a:t>/</a:t>
            </a:r>
            <a:r>
              <a:rPr lang="en-US" altLang="zh-CN" dirty="0" smtClean="0"/>
              <a:t>48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主流框架介绍</a:t>
            </a:r>
            <a:r>
              <a:rPr lang="en-US" altLang="zh-CN" smtClean="0"/>
              <a:t>3-2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545" y="1491630"/>
            <a:ext cx="7762875" cy="3312368"/>
          </a:xfrm>
        </p:spPr>
        <p:txBody>
          <a:bodyPr/>
          <a:lstStyle/>
          <a:p>
            <a:pPr lvl="1"/>
            <a:r>
              <a:rPr lang="zh-CN" altLang="en-US" dirty="0" smtClean="0"/>
              <a:t>依赖注入容器 </a:t>
            </a:r>
            <a:r>
              <a:rPr lang="en-US" altLang="zh-CN" dirty="0" smtClean="0"/>
              <a:t>/ AOP</a:t>
            </a:r>
            <a:r>
              <a:rPr lang="zh-CN" altLang="en-US" dirty="0" smtClean="0"/>
              <a:t>实现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声明式事务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简化</a:t>
            </a:r>
            <a:r>
              <a:rPr lang="en-US" altLang="zh-CN" dirty="0" smtClean="0"/>
              <a:t>Java EE</a:t>
            </a:r>
            <a:r>
              <a:rPr lang="zh-CN" altLang="en-US" dirty="0" smtClean="0"/>
              <a:t>应用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黏合剂，将大家组装到一起</a:t>
            </a:r>
            <a:endParaRPr lang="en-US" altLang="zh-CN" dirty="0" smtClean="0"/>
          </a:p>
          <a:p>
            <a:r>
              <a:rPr lang="en-US" altLang="zh-CN" dirty="0" smtClean="0"/>
              <a:t>Spring MVC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结构最清晰的</a:t>
            </a:r>
            <a:r>
              <a:rPr lang="en-US" altLang="zh-CN" dirty="0" smtClean="0"/>
              <a:t>MVC Model2</a:t>
            </a:r>
            <a:r>
              <a:rPr lang="zh-CN" altLang="en-US" dirty="0" smtClean="0"/>
              <a:t>实现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高度可配置，支持多种视图技术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定制化开发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25604" name="Picture 5" descr="spring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975" y="196652"/>
            <a:ext cx="3600450" cy="1799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r>
              <a:rPr lang="zh-CN" altLang="en-US" dirty="0" smtClean="0"/>
              <a:t>/</a:t>
            </a:r>
            <a:r>
              <a:rPr lang="en-US" altLang="zh-CN" dirty="0" smtClean="0"/>
              <a:t>48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主流框架介绍</a:t>
            </a:r>
            <a:r>
              <a:rPr lang="en-US" altLang="zh-CN" dirty="0" smtClean="0"/>
              <a:t>3-3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半自动化的</a:t>
            </a:r>
            <a:r>
              <a:rPr lang="en-US" altLang="zh-CN" dirty="0" smtClean="0"/>
              <a:t>ORM</a:t>
            </a:r>
            <a:r>
              <a:rPr lang="zh-CN" altLang="en-US" dirty="0" smtClean="0"/>
              <a:t>实现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DAO</a:t>
            </a:r>
            <a:r>
              <a:rPr lang="zh-CN" altLang="en-US" dirty="0" smtClean="0"/>
              <a:t>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动态</a:t>
            </a:r>
            <a:r>
              <a:rPr lang="en-US" altLang="zh-CN" dirty="0" smtClean="0"/>
              <a:t>SQL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小巧灵活、简单易学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26628" name="Picture 2" descr="E:\work\A8\mybatis-PPT\mybatis-logo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4" y="1079004"/>
            <a:ext cx="3335337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r>
              <a:rPr lang="zh-CN" altLang="en-US" dirty="0" smtClean="0"/>
              <a:t>/</a:t>
            </a:r>
            <a:r>
              <a:rPr lang="en-US" altLang="zh-CN" dirty="0" smtClean="0"/>
              <a:t>48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持久化与</a:t>
            </a:r>
            <a:r>
              <a:rPr lang="en-US" altLang="zh-CN" dirty="0" smtClean="0"/>
              <a:t>ORM2-1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545" y="771525"/>
            <a:ext cx="8008620" cy="3637915"/>
          </a:xfrm>
        </p:spPr>
        <p:txBody>
          <a:bodyPr/>
          <a:lstStyle/>
          <a:p>
            <a:r>
              <a:rPr lang="zh-CN" altLang="en-US" dirty="0" smtClean="0"/>
              <a:t>持久化是程序数据在瞬时状态和持久状态间转换的过程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grpSp>
        <p:nvGrpSpPr>
          <p:cNvPr id="27652" name="组合 4"/>
          <p:cNvGrpSpPr/>
          <p:nvPr/>
        </p:nvGrpSpPr>
        <p:grpSpPr bwMode="auto">
          <a:xfrm>
            <a:off x="3635895" y="1203598"/>
            <a:ext cx="1728193" cy="1379202"/>
            <a:chOff x="6243945" y="1477907"/>
            <a:chExt cx="1728205" cy="1838718"/>
          </a:xfrm>
        </p:grpSpPr>
        <p:sp>
          <p:nvSpPr>
            <p:cNvPr id="6" name="AutoShape 27"/>
            <p:cNvSpPr>
              <a:spLocks noChangeArrowheads="1"/>
            </p:cNvSpPr>
            <p:nvPr/>
          </p:nvSpPr>
          <p:spPr bwMode="gray">
            <a:xfrm>
              <a:off x="6787722" y="1477907"/>
              <a:ext cx="714378" cy="953339"/>
            </a:xfrm>
            <a:prstGeom prst="roundRect">
              <a:avLst>
                <a:gd name="adj" fmla="val 16667"/>
              </a:avLst>
            </a:prstGeom>
            <a:noFill/>
            <a:ln w="9525" cap="flat" cmpd="sng" algn="ctr">
              <a:solidFill>
                <a:schemeClr val="accent3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内存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defRPr/>
              </a:pPr>
              <a:endParaRPr lang="zh-CN" altLang="en-US" b="1" dirty="0">
                <a:latin typeface="Arial" panose="020B0604020202020204" pitchFamily="34" charset="0"/>
              </a:endParaRPr>
            </a:p>
          </p:txBody>
        </p:sp>
        <p:sp>
          <p:nvSpPr>
            <p:cNvPr id="7" name="AutoShape 27"/>
            <p:cNvSpPr>
              <a:spLocks noChangeArrowheads="1"/>
            </p:cNvSpPr>
            <p:nvPr/>
          </p:nvSpPr>
          <p:spPr bwMode="gray">
            <a:xfrm>
              <a:off x="6243945" y="1954445"/>
              <a:ext cx="1728205" cy="1362180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9525" cap="flat" cmpd="sng" algn="ctr">
              <a:solidFill>
                <a:schemeClr val="accent3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姓名：小颖</a:t>
              </a:r>
              <a:endPara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性别：女</a:t>
              </a:r>
              <a:endPara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特长：英语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AutoShape 27"/>
          <p:cNvSpPr>
            <a:spLocks noChangeArrowheads="1"/>
          </p:cNvSpPr>
          <p:nvPr/>
        </p:nvSpPr>
        <p:spPr bwMode="gray">
          <a:xfrm>
            <a:off x="3091598" y="2655606"/>
            <a:ext cx="2776546" cy="1328586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CN" b="1" dirty="0">
                <a:solidFill>
                  <a:schemeClr val="bg1"/>
                </a:solidFill>
                <a:ea typeface="微软雅黑" panose="020B0503020204020204" pitchFamily="34" charset="-122"/>
              </a:rPr>
              <a:t>JDBC</a:t>
            </a:r>
            <a:endParaRPr lang="en-US" altLang="zh-CN" b="1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b="1" dirty="0">
                <a:solidFill>
                  <a:schemeClr val="bg1"/>
                </a:solidFill>
                <a:ea typeface="微软雅黑" panose="020B0503020204020204" pitchFamily="34" charset="-122"/>
              </a:rPr>
              <a:t>…</a:t>
            </a:r>
            <a:endParaRPr lang="en-US" altLang="zh-CN" b="1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b="1" dirty="0" err="1">
                <a:solidFill>
                  <a:schemeClr val="bg1"/>
                </a:solidFill>
                <a:ea typeface="微软雅黑" panose="020B0503020204020204" pitchFamily="34" charset="-122"/>
              </a:rPr>
              <a:t>stmt.execute</a:t>
            </a:r>
            <a:r>
              <a:rPr lang="en-US" altLang="zh-CN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(</a:t>
            </a:r>
            <a:r>
              <a:rPr lang="zh-CN" altLang="en-US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＂</a:t>
            </a:r>
            <a:r>
              <a:rPr lang="en-US" altLang="zh-CN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…</a:t>
            </a:r>
            <a:r>
              <a:rPr lang="zh-CN" altLang="en-US" b="1" dirty="0">
                <a:solidFill>
                  <a:schemeClr val="bg1"/>
                </a:solidFill>
                <a:ea typeface="微软雅黑" panose="020B0503020204020204" pitchFamily="34" charset="-122"/>
              </a:rPr>
              <a:t>＂</a:t>
            </a:r>
            <a:r>
              <a:rPr lang="en-US" altLang="zh-CN" b="1" dirty="0">
                <a:solidFill>
                  <a:schemeClr val="bg1"/>
                </a:solidFill>
                <a:ea typeface="微软雅黑" panose="020B0503020204020204" pitchFamily="34" charset="-122"/>
              </a:rPr>
              <a:t>)</a:t>
            </a:r>
            <a:endParaRPr lang="en-US" altLang="zh-CN" b="1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b="1" dirty="0">
                <a:solidFill>
                  <a:schemeClr val="bg1"/>
                </a:solidFill>
                <a:ea typeface="微软雅黑" panose="020B0503020204020204" pitchFamily="34" charset="-122"/>
              </a:rPr>
              <a:t>…</a:t>
            </a:r>
            <a:endParaRPr lang="en-US" altLang="zh-CN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27654" name="组合 8"/>
          <p:cNvGrpSpPr/>
          <p:nvPr/>
        </p:nvGrpSpPr>
        <p:grpSpPr bwMode="auto">
          <a:xfrm>
            <a:off x="2858368" y="4099271"/>
            <a:ext cx="3225800" cy="963096"/>
            <a:chOff x="5572132" y="5000636"/>
            <a:chExt cx="3225813" cy="1500198"/>
          </a:xfrm>
        </p:grpSpPr>
        <p:sp>
          <p:nvSpPr>
            <p:cNvPr id="27659" name="AutoShape 45"/>
            <p:cNvSpPr>
              <a:spLocks noChangeArrowheads="1"/>
            </p:cNvSpPr>
            <p:nvPr/>
          </p:nvSpPr>
          <p:spPr bwMode="auto">
            <a:xfrm>
              <a:off x="5572132" y="5000636"/>
              <a:ext cx="3225813" cy="1500198"/>
            </a:xfrm>
            <a:prstGeom prst="can">
              <a:avLst>
                <a:gd name="adj" fmla="val 20218"/>
              </a:avLst>
            </a:prstGeom>
            <a:gradFill rotWithShape="0">
              <a:gsLst>
                <a:gs pos="0">
                  <a:srgbClr val="0099CC"/>
                </a:gs>
                <a:gs pos="50000">
                  <a:srgbClr val="66CCFF"/>
                </a:gs>
                <a:gs pos="100000">
                  <a:srgbClr val="0099CC"/>
                </a:gs>
              </a:gsLst>
              <a:lin ang="0" scaled="1"/>
            </a:gradFill>
            <a:ln w="12700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US" altLang="zh-CN" b="1"/>
            </a:p>
          </p:txBody>
        </p:sp>
        <p:pic>
          <p:nvPicPr>
            <p:cNvPr id="27660" name="Picture 2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4" t="76743" r="29755" b="3094"/>
            <a:stretch>
              <a:fillRect/>
            </a:stretch>
          </p:blipFill>
          <p:spPr bwMode="auto">
            <a:xfrm>
              <a:off x="5857884" y="5500702"/>
              <a:ext cx="2776557" cy="785818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下箭头 11"/>
          <p:cNvSpPr/>
          <p:nvPr/>
        </p:nvSpPr>
        <p:spPr bwMode="auto">
          <a:xfrm>
            <a:off x="4287962" y="3738522"/>
            <a:ext cx="500062" cy="490776"/>
          </a:xfrm>
          <a:prstGeom prst="downArrow">
            <a:avLst/>
          </a:prstGeom>
          <a:gradFill flip="none" rotWithShape="1"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5400000" scaled="1"/>
            <a:tileRect/>
          </a:gradFill>
          <a:ln w="9525" algn="ctr">
            <a:solidFill>
              <a:schemeClr val="accent5">
                <a:lumMod val="50000"/>
                <a:alpha val="31000"/>
              </a:schemeClr>
            </a:solidFill>
            <a:miter lim="800000"/>
          </a:ln>
        </p:spPr>
        <p:txBody>
          <a:bodyPr anchor="ctr">
            <a:spAutoFit/>
          </a:bodyPr>
          <a:lstStyle/>
          <a:p>
            <a:pPr>
              <a:defRPr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3" name="内容占位符 2"/>
          <p:cNvSpPr txBox="1"/>
          <p:nvPr/>
        </p:nvSpPr>
        <p:spPr bwMode="auto">
          <a:xfrm>
            <a:off x="6108080" y="4196954"/>
            <a:ext cx="1992312" cy="48220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tx2"/>
              </a:buClr>
              <a:buSzPct val="80000"/>
              <a:defRPr/>
            </a:pP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持久状态</a:t>
            </a:r>
            <a:endParaRPr lang="zh-CN" altLang="en-US" sz="2000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下箭头 13"/>
          <p:cNvSpPr/>
          <p:nvPr/>
        </p:nvSpPr>
        <p:spPr bwMode="auto">
          <a:xfrm flipV="1">
            <a:off x="4287962" y="2445209"/>
            <a:ext cx="500062" cy="490776"/>
          </a:xfrm>
          <a:prstGeom prst="downArrow">
            <a:avLst/>
          </a:prstGeom>
          <a:gradFill flip="none" rotWithShape="1"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5400000" scaled="1"/>
            <a:tileRect/>
          </a:gradFill>
          <a:ln w="9525" algn="ctr">
            <a:solidFill>
              <a:schemeClr val="accent5">
                <a:lumMod val="50000"/>
                <a:alpha val="31000"/>
              </a:schemeClr>
            </a:solidFill>
            <a:miter lim="800000"/>
          </a:ln>
        </p:spPr>
        <p:txBody>
          <a:bodyPr anchor="ctr">
            <a:spAutoFit/>
          </a:bodyPr>
          <a:lstStyle/>
          <a:p>
            <a:pPr>
              <a:defRPr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r>
              <a:rPr lang="zh-CN" altLang="en-US" dirty="0" smtClean="0"/>
              <a:t>/</a:t>
            </a:r>
            <a:r>
              <a:rPr lang="en-US" altLang="zh-CN" dirty="0" smtClean="0"/>
              <a:t>48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持久化与</a:t>
            </a:r>
            <a:r>
              <a:rPr lang="en-US" altLang="zh-CN" smtClean="0"/>
              <a:t>ORM2-2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ORM</a:t>
            </a:r>
            <a:r>
              <a:rPr lang="zh-CN" altLang="en-US" dirty="0" smtClean="0"/>
              <a:t>（</a:t>
            </a:r>
            <a:r>
              <a:rPr lang="en-US" altLang="zh-CN" dirty="0" smtClean="0"/>
              <a:t>Object Relational Mapping</a:t>
            </a:r>
            <a:r>
              <a:rPr lang="zh-CN" altLang="en-US" dirty="0" smtClean="0"/>
              <a:t>）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编写程序的时候，以面向对象的方式处理数据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保存数据的时候，却以关系型数据库的方式存储</a:t>
            </a:r>
            <a:endParaRPr lang="zh-CN" altLang="en-US" dirty="0" smtClean="0"/>
          </a:p>
          <a:p>
            <a:r>
              <a:rPr lang="en-US" altLang="zh-CN" dirty="0" smtClean="0"/>
              <a:t>ORM</a:t>
            </a:r>
            <a:r>
              <a:rPr lang="zh-CN" altLang="en-US" dirty="0" smtClean="0"/>
              <a:t>解决方案包含下面四个部分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在持久化对象上执行基本的增、删、改、查操作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对持久化对象提供一种查询语言或者</a:t>
            </a:r>
            <a:r>
              <a:rPr lang="en-US" altLang="zh-CN" dirty="0" smtClean="0"/>
              <a:t>API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对象关系映射工具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提供与事务对象交互、执行检查、延迟加载以及其他优化功能</a:t>
            </a:r>
            <a:r>
              <a:rPr lang="en-US" altLang="zh-CN" dirty="0" smtClean="0"/>
              <a:t>	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graphicFrame>
        <p:nvGraphicFramePr>
          <p:cNvPr id="16" name="Group 29"/>
          <p:cNvGraphicFramePr>
            <a:graphicFrameLocks noGrp="1"/>
          </p:cNvGraphicFramePr>
          <p:nvPr/>
        </p:nvGraphicFramePr>
        <p:xfrm>
          <a:off x="2412970" y="2652117"/>
          <a:ext cx="3671198" cy="1030856"/>
        </p:xfrm>
        <a:graphic>
          <a:graphicData uri="http://schemas.openxmlformats.org/drawingml/2006/table">
            <a:tbl>
              <a:tblPr firstRow="1" bandRow="1">
                <a:solidFill>
                  <a:schemeClr val="bg2">
                    <a:lumMod val="90000"/>
                  </a:schemeClr>
                </a:solidFill>
                <a:effectLst>
                  <a:outerShdw blurRad="50800" dist="50800" dir="5400000" algn="ctr" rotWithShape="0">
                    <a:schemeClr val="bg2"/>
                  </a:outerShdw>
                </a:effectLst>
                <a:tableStyleId>{5C22544A-7EE6-4342-B048-85BDC9FD1C3A}</a:tableStyleId>
              </a:tblPr>
              <a:tblGrid>
                <a:gridCol w="1573367"/>
                <a:gridCol w="2097831"/>
              </a:tblGrid>
              <a:tr h="25771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属性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marL="80110" marR="80110" marT="30041" marB="30041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字段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marL="80110" marR="80110" marT="30041" marB="30041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D8"/>
                    </a:solidFill>
                  </a:tcPr>
                </a:tc>
              </a:tr>
              <a:tr h="257714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name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marL="80110" marR="80110" marT="30041" marB="30041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user_name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marL="80110" marR="80110" marT="30041" marB="30041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257714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sex</a:t>
                      </a: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marL="80110" marR="80110" marT="30041" marB="30041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user_Sex</a:t>
                      </a: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marL="80110" marR="80110" marT="30041" marB="30041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7714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skill</a:t>
                      </a: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marL="80110" marR="80110" marT="30041" marB="30041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user_</a:t>
                      </a:r>
                      <a:r>
                        <a:rPr kumimoji="0" lang="en-US" altLang="zh-CN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skill</a:t>
                      </a: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marL="80110" marR="80110" marT="30041" marB="30041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17" name="组合 16"/>
          <p:cNvGrpSpPr/>
          <p:nvPr/>
        </p:nvGrpSpPr>
        <p:grpSpPr bwMode="auto">
          <a:xfrm>
            <a:off x="3070392" y="748158"/>
            <a:ext cx="2357438" cy="1736647"/>
            <a:chOff x="5999339" y="2108057"/>
            <a:chExt cx="2357454" cy="2314681"/>
          </a:xfrm>
        </p:grpSpPr>
        <p:sp>
          <p:nvSpPr>
            <p:cNvPr id="18" name="AutoShape 27"/>
            <p:cNvSpPr>
              <a:spLocks noChangeArrowheads="1"/>
            </p:cNvSpPr>
            <p:nvPr/>
          </p:nvSpPr>
          <p:spPr bwMode="gray">
            <a:xfrm>
              <a:off x="6537686" y="2108057"/>
              <a:ext cx="1251305" cy="544631"/>
            </a:xfrm>
            <a:prstGeom prst="roundRect">
              <a:avLst>
                <a:gd name="adj" fmla="val 16667"/>
              </a:avLst>
            </a:prstGeom>
            <a:noFill/>
            <a:ln w="9525" cap="flat" cmpd="sng" algn="ctr">
              <a:solidFill>
                <a:schemeClr val="accent3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en-US" altLang="zh-CN" b="1" dirty="0">
                  <a:ea typeface="微软雅黑" panose="020B0503020204020204" pitchFamily="34" charset="-122"/>
                </a:rPr>
                <a:t>User</a:t>
              </a:r>
              <a:r>
                <a:rPr lang="zh-CN" altLang="en-US" b="1" dirty="0">
                  <a:ea typeface="微软雅黑" panose="020B0503020204020204" pitchFamily="34" charset="-122"/>
                </a:rPr>
                <a:t>对象</a:t>
              </a:r>
              <a:endParaRPr lang="zh-CN" altLang="en-US" b="1" dirty="0">
                <a:ea typeface="微软雅黑" panose="020B0503020204020204" pitchFamily="34" charset="-122"/>
              </a:endParaRPr>
            </a:p>
          </p:txBody>
        </p:sp>
        <p:sp>
          <p:nvSpPr>
            <p:cNvPr id="19" name="AutoShape 27"/>
            <p:cNvSpPr>
              <a:spLocks noChangeArrowheads="1"/>
            </p:cNvSpPr>
            <p:nvPr/>
          </p:nvSpPr>
          <p:spPr bwMode="gray">
            <a:xfrm>
              <a:off x="5999339" y="2652688"/>
              <a:ext cx="2357454" cy="1770050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9525" cap="flat" cmpd="sng" algn="ctr">
              <a:solidFill>
                <a:schemeClr val="accent3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en-US" altLang="zh-CN" b="1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name</a:t>
              </a:r>
              <a:r>
                <a:rPr lang="zh-CN" altLang="en-US" b="1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：小颖</a:t>
              </a:r>
              <a:endParaRPr lang="en-US" altLang="zh-CN" b="1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  <a:p>
              <a:pPr>
                <a:defRPr/>
              </a:pPr>
              <a:r>
                <a:rPr lang="en-US" altLang="zh-CN" b="1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sex</a:t>
              </a:r>
              <a:r>
                <a:rPr lang="zh-CN" altLang="en-US" b="1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：女</a:t>
              </a:r>
              <a:endParaRPr lang="en-US" altLang="zh-CN" b="1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  <a:p>
              <a:pPr>
                <a:defRPr/>
              </a:pPr>
              <a:r>
                <a:rPr lang="en-US" altLang="zh-CN" b="1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skill</a:t>
              </a:r>
              <a:r>
                <a:rPr lang="zh-CN" altLang="en-US" b="1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：英语、程序设计</a:t>
              </a:r>
              <a:endParaRPr lang="zh-CN" altLang="en-US" b="1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 bwMode="auto">
          <a:xfrm>
            <a:off x="2636211" y="3933707"/>
            <a:ext cx="3225800" cy="1125140"/>
            <a:chOff x="5572132" y="5000636"/>
            <a:chExt cx="3225813" cy="1500198"/>
          </a:xfrm>
        </p:grpSpPr>
        <p:sp>
          <p:nvSpPr>
            <p:cNvPr id="28681" name="AutoShape 45"/>
            <p:cNvSpPr>
              <a:spLocks noChangeArrowheads="1"/>
            </p:cNvSpPr>
            <p:nvPr/>
          </p:nvSpPr>
          <p:spPr bwMode="auto">
            <a:xfrm>
              <a:off x="5572132" y="5000636"/>
              <a:ext cx="3225813" cy="1500198"/>
            </a:xfrm>
            <a:prstGeom prst="can">
              <a:avLst>
                <a:gd name="adj" fmla="val 20218"/>
              </a:avLst>
            </a:prstGeom>
            <a:gradFill rotWithShape="0">
              <a:gsLst>
                <a:gs pos="0">
                  <a:srgbClr val="0099CC"/>
                </a:gs>
                <a:gs pos="50000">
                  <a:srgbClr val="66CCFF"/>
                </a:gs>
                <a:gs pos="100000">
                  <a:srgbClr val="0099CC"/>
                </a:gs>
              </a:gsLst>
              <a:lin ang="0" scaled="1"/>
            </a:gradFill>
            <a:ln w="12700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US" altLang="zh-CN" b="1"/>
            </a:p>
          </p:txBody>
        </p:sp>
        <p:pic>
          <p:nvPicPr>
            <p:cNvPr id="28682" name="Picture 2"/>
            <p:cNvPicPr>
              <a:picLocks noChangeAspect="1" noChangeArrowheads="1"/>
            </p:cNvPicPr>
            <p:nvPr/>
          </p:nvPicPr>
          <p:blipFill>
            <a:blip/>
            <a:srcRect l="46835" t="71999" r="1266" b="12196"/>
            <a:stretch>
              <a:fillRect/>
            </a:stretch>
          </p:blipFill>
          <p:spPr bwMode="auto">
            <a:xfrm>
              <a:off x="5730248" y="5556900"/>
              <a:ext cx="2928958" cy="642942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内容占位符 2"/>
          <p:cNvSpPr txBox="1"/>
          <p:nvPr/>
        </p:nvSpPr>
        <p:spPr bwMode="auto">
          <a:xfrm>
            <a:off x="6444208" y="2893219"/>
            <a:ext cx="2286000" cy="48220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tx2"/>
              </a:buClr>
              <a:buSzPct val="80000"/>
              <a:defRPr/>
            </a:pPr>
            <a:r>
              <a:rPr lang="zh-CN" altLang="en-US" sz="2400" b="1" kern="0" dirty="0">
                <a:latin typeface="+mn-lt"/>
                <a:ea typeface="+mn-ea"/>
              </a:rPr>
              <a:t>对象</a:t>
            </a:r>
            <a:r>
              <a:rPr lang="en-US" altLang="zh-CN" sz="2400" b="1" kern="0" dirty="0">
                <a:latin typeface="+mn-lt"/>
                <a:ea typeface="+mn-ea"/>
              </a:rPr>
              <a:t>-</a:t>
            </a:r>
            <a:r>
              <a:rPr lang="zh-CN" altLang="en-US" sz="2400" b="1" kern="0" dirty="0">
                <a:latin typeface="+mn-lt"/>
                <a:ea typeface="+mn-ea"/>
              </a:rPr>
              <a:t>关系映射</a:t>
            </a:r>
            <a:endParaRPr lang="zh-CN" altLang="en-US" sz="2400" b="1" kern="0" dirty="0">
              <a:latin typeface="+mn-lt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r>
              <a:rPr lang="zh-CN" altLang="en-US" dirty="0" smtClean="0"/>
              <a:t>/</a:t>
            </a:r>
            <a:r>
              <a:rPr lang="en-US" altLang="zh-CN" dirty="0" smtClean="0"/>
              <a:t>48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</a:t>
            </a:r>
            <a:r>
              <a:rPr lang="en-US" altLang="zh-CN" smtClean="0"/>
              <a:t>yBatis</a:t>
            </a:r>
            <a:r>
              <a:rPr lang="zh-CN" altLang="en-US" smtClean="0"/>
              <a:t>简介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545" y="843558"/>
            <a:ext cx="7762875" cy="4299942"/>
          </a:xfrm>
        </p:spPr>
        <p:txBody>
          <a:bodyPr/>
          <a:lstStyle/>
          <a:p>
            <a:r>
              <a:rPr lang="en-US" altLang="zh-CN" sz="2000" dirty="0" err="1" smtClean="0"/>
              <a:t>MyBatis</a:t>
            </a:r>
            <a:r>
              <a:rPr lang="zh-CN" altLang="en-US" sz="2000" dirty="0" smtClean="0"/>
              <a:t>前身是</a:t>
            </a:r>
            <a:r>
              <a:rPr lang="en-US" altLang="zh-CN" sz="2000" dirty="0" err="1" smtClean="0"/>
              <a:t>iBatis</a:t>
            </a:r>
            <a:r>
              <a:rPr lang="zh-CN" altLang="en-US" sz="2000" dirty="0" smtClean="0"/>
              <a:t>，本是</a:t>
            </a:r>
            <a:r>
              <a:rPr lang="en-US" altLang="zh-CN" sz="2000" dirty="0" smtClean="0"/>
              <a:t>Apache</a:t>
            </a:r>
            <a:r>
              <a:rPr lang="zh-CN" altLang="en-US" sz="2000" dirty="0" smtClean="0"/>
              <a:t>的一个开源的项目</a:t>
            </a:r>
            <a:endParaRPr lang="en-US" altLang="zh-CN" sz="2000" dirty="0" smtClean="0"/>
          </a:p>
          <a:p>
            <a:r>
              <a:rPr lang="zh-CN" altLang="en-US" sz="2000" dirty="0" smtClean="0"/>
              <a:t>官方网站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http://mybatis.org</a:t>
            </a:r>
            <a:endParaRPr lang="en-US" altLang="zh-CN" sz="2000" dirty="0" smtClean="0"/>
          </a:p>
          <a:p>
            <a:r>
              <a:rPr lang="en-US" altLang="zh-CN" sz="2000" dirty="0" smtClean="0"/>
              <a:t>ORM</a:t>
            </a:r>
            <a:r>
              <a:rPr lang="zh-CN" altLang="en-US" sz="2000" dirty="0" smtClean="0"/>
              <a:t>框架</a:t>
            </a:r>
            <a:endParaRPr lang="en-US" altLang="zh-CN" sz="2000" dirty="0" smtClean="0"/>
          </a:p>
          <a:p>
            <a:r>
              <a:rPr lang="zh-CN" altLang="en-US" sz="2000" dirty="0" smtClean="0"/>
              <a:t>实体类和</a:t>
            </a:r>
            <a:r>
              <a:rPr lang="en-US" altLang="zh-CN" sz="2000" dirty="0" smtClean="0"/>
              <a:t>SQL</a:t>
            </a:r>
            <a:r>
              <a:rPr lang="zh-CN" altLang="en-US" sz="2000" dirty="0" smtClean="0"/>
              <a:t>语句之间建立映射关系</a:t>
            </a:r>
            <a:endParaRPr lang="en-US" altLang="zh-CN" sz="2000" dirty="0" smtClean="0"/>
          </a:p>
          <a:p>
            <a:r>
              <a:rPr lang="zh-CN" altLang="en-US" sz="2000" dirty="0" smtClean="0"/>
              <a:t>特点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基于</a:t>
            </a:r>
            <a:r>
              <a:rPr lang="en-US" altLang="zh-CN" sz="2000" dirty="0" smtClean="0"/>
              <a:t>SQL</a:t>
            </a:r>
            <a:r>
              <a:rPr lang="zh-CN" altLang="en-US" sz="2000" dirty="0" smtClean="0"/>
              <a:t>语法，简单易学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能了解底层封装过程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SQL</a:t>
            </a:r>
            <a:r>
              <a:rPr lang="zh-CN" altLang="en-US" sz="2000" dirty="0" smtClean="0"/>
              <a:t>语句封装在配置文件中，便于统一管理与维护，降低程序的耦合度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方便程序代码调试</a:t>
            </a:r>
            <a:endParaRPr lang="en-US" altLang="zh-CN" sz="2000" dirty="0" smtClean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r>
              <a:rPr lang="zh-CN" altLang="en-US" dirty="0" smtClean="0"/>
              <a:t>/</a:t>
            </a:r>
            <a:r>
              <a:rPr lang="en-US" altLang="zh-CN" dirty="0" smtClean="0"/>
              <a:t>48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超市订单管理系统介绍</a:t>
            </a:r>
            <a:r>
              <a:rPr lang="en-US" altLang="zh-CN" smtClean="0"/>
              <a:t>2-1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545" y="859881"/>
            <a:ext cx="7762875" cy="4376165"/>
          </a:xfrm>
        </p:spPr>
        <p:txBody>
          <a:bodyPr/>
          <a:lstStyle/>
          <a:p>
            <a:r>
              <a:rPr lang="zh-CN" altLang="en-US" dirty="0" smtClean="0"/>
              <a:t>总体功能模块</a:t>
            </a:r>
            <a:endParaRPr lang="zh-CN" altLang="en-US" dirty="0" smtClean="0"/>
          </a:p>
          <a:p>
            <a:pPr lvl="1"/>
            <a:endParaRPr lang="zh-CN" altLang="en-US" dirty="0"/>
          </a:p>
        </p:txBody>
      </p:sp>
      <p:pic>
        <p:nvPicPr>
          <p:cNvPr id="1026" name="Picture 2" descr="E:\work\A8\Y2-MyBatis\教学用书\MyBatis01图例\图1.17　超市订单管理系统.bmp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221600"/>
            <a:ext cx="6408712" cy="366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组合 11"/>
          <p:cNvGrpSpPr/>
          <p:nvPr/>
        </p:nvGrpSpPr>
        <p:grpSpPr>
          <a:xfrm>
            <a:off x="971601" y="4587974"/>
            <a:ext cx="4752527" cy="487733"/>
            <a:chOff x="1403648" y="3795886"/>
            <a:chExt cx="5714808" cy="371891"/>
          </a:xfrm>
        </p:grpSpPr>
        <p:sp>
          <p:nvSpPr>
            <p:cNvPr id="14" name="圆角矩形 13"/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 bwMode="auto">
            <a:xfrm>
              <a:off x="1975126" y="3795886"/>
              <a:ext cx="5143330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20" name="Picture 8" descr="说话气泡new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827363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20"/>
            <p:cNvSpPr txBox="1"/>
            <p:nvPr/>
          </p:nvSpPr>
          <p:spPr bwMode="auto">
            <a:xfrm>
              <a:off x="3507334" y="3829223"/>
              <a:ext cx="2377574" cy="338554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演示：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演示课程项目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r>
              <a:rPr lang="zh-CN" altLang="en-US" dirty="0" smtClean="0"/>
              <a:t>/</a:t>
            </a:r>
            <a:r>
              <a:rPr lang="en-US" altLang="zh-CN" dirty="0" smtClean="0"/>
              <a:t>48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work\A8\Y2-MyBatis\教学用书\MyBatis01图例\图1.18　超市订单管理系统数据库表及关系.bmp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854" y="721702"/>
            <a:ext cx="5760640" cy="408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超市订单管理系统介绍</a:t>
            </a:r>
            <a:r>
              <a:rPr lang="en-US" altLang="zh-CN" dirty="0" smtClean="0"/>
              <a:t>2-2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833859"/>
            <a:ext cx="7762875" cy="3394075"/>
          </a:xfrm>
        </p:spPr>
        <p:txBody>
          <a:bodyPr/>
          <a:lstStyle/>
          <a:p>
            <a:r>
              <a:rPr lang="zh-CN" altLang="en-US" dirty="0" smtClean="0"/>
              <a:t>数据库设计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表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用户表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角色表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供应商表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订单表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地址信息表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逻辑外键关联</a:t>
            </a:r>
            <a:endParaRPr lang="zh-CN" altLang="en-US" dirty="0" smtClean="0">
              <a:solidFill>
                <a:srgbClr val="FF0000"/>
              </a:solidFill>
            </a:endParaRPr>
          </a:p>
          <a:p>
            <a:pPr lvl="1"/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>
          <a:xfrm>
            <a:off x="1017275" y="4711972"/>
            <a:ext cx="4481260" cy="371891"/>
            <a:chOff x="1403648" y="3795886"/>
            <a:chExt cx="5714808" cy="371891"/>
          </a:xfrm>
        </p:grpSpPr>
        <p:sp>
          <p:nvSpPr>
            <p:cNvPr id="19" name="圆角矩形 18"/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 bwMode="auto">
            <a:xfrm>
              <a:off x="1975126" y="3795886"/>
              <a:ext cx="5143330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21" name="Picture 8" descr="说话气泡new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827363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Box 21"/>
            <p:cNvSpPr txBox="1"/>
            <p:nvPr/>
          </p:nvSpPr>
          <p:spPr bwMode="auto">
            <a:xfrm>
              <a:off x="3507334" y="3829223"/>
              <a:ext cx="2377574" cy="338554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演示：数据库表结构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r>
              <a:rPr lang="zh-CN" altLang="en-US" dirty="0" smtClean="0"/>
              <a:t>/</a:t>
            </a:r>
            <a:r>
              <a:rPr lang="en-US" altLang="zh-CN" dirty="0" smtClean="0"/>
              <a:t>48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搭建</a:t>
            </a:r>
            <a:r>
              <a:rPr lang="en-US" altLang="zh-CN" smtClean="0"/>
              <a:t>MyBatis</a:t>
            </a:r>
            <a:r>
              <a:rPr lang="zh-CN" altLang="en-US" smtClean="0"/>
              <a:t>开发环境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545" y="699543"/>
            <a:ext cx="7762875" cy="3709898"/>
          </a:xfrm>
        </p:spPr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err="1" smtClean="0"/>
              <a:t>MyBatis</a:t>
            </a:r>
            <a:r>
              <a:rPr lang="zh-CN" altLang="en-US" dirty="0" smtClean="0"/>
              <a:t>的开发步骤</a:t>
            </a:r>
            <a:endParaRPr lang="zh-CN" altLang="en-US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下载</a:t>
            </a:r>
            <a:r>
              <a:rPr lang="en-US" altLang="zh-CN" dirty="0" smtClean="0"/>
              <a:t>mybatis-3.2.2.jar</a:t>
            </a:r>
            <a:r>
              <a:rPr lang="zh-CN" altLang="en-US" dirty="0" smtClean="0"/>
              <a:t>包并导入工程</a:t>
            </a:r>
            <a:endParaRPr lang="en-US" altLang="zh-CN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编写</a:t>
            </a:r>
            <a:r>
              <a:rPr lang="en-US" altLang="zh-CN" dirty="0" err="1" smtClean="0"/>
              <a:t>MyBatis</a:t>
            </a:r>
            <a:r>
              <a:rPr lang="zh-CN" altLang="en-US" dirty="0" smtClean="0"/>
              <a:t>核心配置文件</a:t>
            </a:r>
            <a:r>
              <a:rPr lang="en-US" altLang="zh-CN" dirty="0" smtClean="0"/>
              <a:t>(configuration.xml)</a:t>
            </a:r>
            <a:endParaRPr lang="en-US" altLang="zh-CN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创建实体类</a:t>
            </a:r>
            <a:r>
              <a:rPr lang="en-US" altLang="zh-CN" dirty="0" smtClean="0"/>
              <a:t>-POJO</a:t>
            </a:r>
            <a:endParaRPr lang="en-US" altLang="zh-CN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 smtClean="0"/>
              <a:t>DAO</a:t>
            </a:r>
            <a:r>
              <a:rPr lang="zh-CN" altLang="en-US" dirty="0" smtClean="0"/>
              <a:t>层</a:t>
            </a:r>
            <a:r>
              <a:rPr lang="en-US" altLang="zh-CN" dirty="0" smtClean="0"/>
              <a:t>-SQL</a:t>
            </a:r>
            <a:r>
              <a:rPr lang="zh-CN" altLang="en-US" dirty="0" smtClean="0"/>
              <a:t>映射文件</a:t>
            </a:r>
            <a:r>
              <a:rPr lang="en-US" altLang="zh-CN" dirty="0" smtClean="0"/>
              <a:t>(mapper.xml)</a:t>
            </a:r>
            <a:endParaRPr lang="en-US" altLang="zh-CN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创建测试类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读取核心配置文件</a:t>
            </a:r>
            <a:r>
              <a:rPr lang="en-US" altLang="zh-CN" dirty="0" smtClean="0"/>
              <a:t>mybatis-config.xml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创建</a:t>
            </a:r>
            <a:r>
              <a:rPr lang="en-US" altLang="zh-CN" dirty="0" err="1" smtClean="0"/>
              <a:t>SqlSessionFactory</a:t>
            </a:r>
            <a:r>
              <a:rPr lang="zh-CN" altLang="en-US" dirty="0" smtClean="0"/>
              <a:t>对象，读取配置文件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创建</a:t>
            </a:r>
            <a:r>
              <a:rPr lang="en-US" altLang="zh-CN" dirty="0" err="1" smtClean="0"/>
              <a:t>SqlSession</a:t>
            </a:r>
            <a:r>
              <a:rPr lang="zh-CN" altLang="en-US" dirty="0" smtClean="0"/>
              <a:t>对象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调用</a:t>
            </a:r>
            <a:r>
              <a:rPr lang="en-US" altLang="zh-CN" dirty="0" smtClean="0"/>
              <a:t>mapper</a:t>
            </a:r>
            <a:r>
              <a:rPr lang="zh-CN" altLang="en-US" dirty="0" smtClean="0"/>
              <a:t>文件进行数据操作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grpSp>
        <p:nvGrpSpPr>
          <p:cNvPr id="15" name="组合 14"/>
          <p:cNvGrpSpPr/>
          <p:nvPr/>
        </p:nvGrpSpPr>
        <p:grpSpPr>
          <a:xfrm>
            <a:off x="1691680" y="4646709"/>
            <a:ext cx="4900701" cy="469143"/>
            <a:chOff x="1403648" y="3795886"/>
            <a:chExt cx="5714808" cy="371891"/>
          </a:xfrm>
        </p:grpSpPr>
        <p:sp>
          <p:nvSpPr>
            <p:cNvPr id="16" name="圆角矩形 15"/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7" name="圆角矩形 16"/>
            <p:cNvSpPr/>
            <p:nvPr/>
          </p:nvSpPr>
          <p:spPr bwMode="auto">
            <a:xfrm>
              <a:off x="1975126" y="3795886"/>
              <a:ext cx="5143330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8" name="Picture 8" descr="说话气泡new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827363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8"/>
            <p:cNvSpPr txBox="1"/>
            <p:nvPr/>
          </p:nvSpPr>
          <p:spPr bwMode="auto">
            <a:xfrm>
              <a:off x="2937466" y="3829223"/>
              <a:ext cx="3517310" cy="338554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：查询用户表记录数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r>
              <a:rPr lang="zh-CN" altLang="en-US" dirty="0" smtClean="0"/>
              <a:t>/</a:t>
            </a:r>
            <a:r>
              <a:rPr lang="en-US" altLang="zh-CN" dirty="0" smtClean="0"/>
              <a:t>48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学员操作</a:t>
            </a:r>
            <a:r>
              <a:rPr lang="en-US" altLang="zh-CN" dirty="0" smtClean="0"/>
              <a:t>—</a:t>
            </a:r>
            <a:r>
              <a:rPr lang="zh-CN" altLang="en-US" dirty="0" smtClean="0"/>
              <a:t>查询供应商表记录数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5238" y="1059582"/>
            <a:ext cx="8125234" cy="3939902"/>
          </a:xfrm>
        </p:spPr>
        <p:txBody>
          <a:bodyPr/>
          <a:lstStyle/>
          <a:p>
            <a:r>
              <a:rPr lang="zh-CN" altLang="en-US" sz="2000" dirty="0" smtClean="0"/>
              <a:t>需求说明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搭建</a:t>
            </a:r>
            <a:r>
              <a:rPr lang="en-US" altLang="zh-CN" sz="2000" dirty="0" err="1" smtClean="0"/>
              <a:t>MyBatis</a:t>
            </a:r>
            <a:r>
              <a:rPr lang="zh-CN" altLang="en-US" sz="2000" dirty="0" smtClean="0"/>
              <a:t>开发环境，实现供应商表记录数查询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zh-CN" altLang="en-US" sz="2000" dirty="0" smtClean="0"/>
              <a:t>在</a:t>
            </a:r>
            <a:r>
              <a:rPr lang="en-US" altLang="zh-CN" sz="2000" dirty="0" err="1" smtClean="0"/>
              <a:t>MyEclipse</a:t>
            </a:r>
            <a:r>
              <a:rPr lang="zh-CN" altLang="en-US" sz="2000" dirty="0" smtClean="0"/>
              <a:t>中创建工程，导入</a:t>
            </a:r>
            <a:r>
              <a:rPr lang="en-US" altLang="zh-CN" sz="2000" dirty="0" err="1" smtClean="0"/>
              <a:t>MyBatis</a:t>
            </a:r>
            <a:r>
              <a:rPr lang="zh-CN" altLang="en-US" sz="2000" dirty="0" smtClean="0"/>
              <a:t>的</a:t>
            </a:r>
            <a:r>
              <a:rPr lang="en-US" altLang="zh-CN" sz="2000" dirty="0" smtClean="0"/>
              <a:t>jar</a:t>
            </a:r>
            <a:r>
              <a:rPr lang="zh-CN" altLang="en-US" sz="2000" dirty="0" smtClean="0"/>
              <a:t>包</a:t>
            </a:r>
            <a:endParaRPr lang="en-US" altLang="zh-CN" sz="2000" dirty="0" smtClean="0"/>
          </a:p>
          <a:p>
            <a:r>
              <a:rPr lang="zh-CN" altLang="en-US" sz="2000" dirty="0" smtClean="0"/>
              <a:t>创建</a:t>
            </a:r>
            <a:r>
              <a:rPr lang="en-US" altLang="zh-CN" sz="2000" dirty="0" err="1" smtClean="0"/>
              <a:t>MyBatis</a:t>
            </a:r>
            <a:r>
              <a:rPr lang="zh-CN" altLang="en-US" sz="2000" dirty="0" smtClean="0"/>
              <a:t>配置文件</a:t>
            </a:r>
            <a:r>
              <a:rPr lang="en-US" altLang="zh-CN" sz="2000" dirty="0" smtClean="0"/>
              <a:t>mybatis-config.xml</a:t>
            </a:r>
            <a:r>
              <a:rPr lang="zh-CN" altLang="en-US" sz="2000" dirty="0" smtClean="0"/>
              <a:t>，配置数据库信息</a:t>
            </a:r>
            <a:endParaRPr lang="en-US" altLang="zh-CN" sz="2000" dirty="0" smtClean="0"/>
          </a:p>
          <a:p>
            <a:r>
              <a:rPr lang="zh-CN" altLang="en-US" sz="2000" dirty="0" smtClean="0"/>
              <a:t>编写实体类</a:t>
            </a:r>
            <a:r>
              <a:rPr lang="en-US" altLang="zh-CN" sz="2000" dirty="0" smtClean="0"/>
              <a:t>Provider.java</a:t>
            </a:r>
            <a:endParaRPr lang="en-US" altLang="zh-CN" sz="2000" dirty="0" smtClean="0"/>
          </a:p>
          <a:p>
            <a:r>
              <a:rPr lang="zh-CN" altLang="en-US" sz="2000" dirty="0" smtClean="0"/>
              <a:t>编写</a:t>
            </a:r>
            <a:r>
              <a:rPr lang="en-US" altLang="zh-CN" sz="2000" dirty="0" smtClean="0"/>
              <a:t>SQL</a:t>
            </a:r>
            <a:r>
              <a:rPr lang="zh-CN" altLang="en-US" sz="2000" dirty="0" smtClean="0"/>
              <a:t>映射文件</a:t>
            </a:r>
            <a:r>
              <a:rPr lang="en-US" altLang="zh-CN" sz="2000" dirty="0" smtClean="0"/>
              <a:t>ProviderMapper.xml</a:t>
            </a:r>
            <a:endParaRPr lang="en-US" altLang="zh-CN" sz="2000" dirty="0" smtClean="0"/>
          </a:p>
          <a:p>
            <a:r>
              <a:rPr lang="zh-CN" altLang="en-US" sz="2000" dirty="0" smtClean="0"/>
              <a:t>编写测试类</a:t>
            </a:r>
            <a:r>
              <a:rPr lang="en-US" altLang="zh-CN" sz="2000" dirty="0" smtClean="0"/>
              <a:t>ProviderMapperTest.java</a:t>
            </a:r>
            <a:r>
              <a:rPr lang="zh-CN" altLang="en-US" sz="2000" dirty="0" smtClean="0"/>
              <a:t>，运行输出结果</a:t>
            </a:r>
            <a:endParaRPr lang="zh-CN" altLang="en-US" sz="2000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-61628" y="1923678"/>
            <a:ext cx="745196" cy="780647"/>
            <a:chOff x="2993073" y="928944"/>
            <a:chExt cx="436880" cy="551876"/>
          </a:xfrm>
        </p:grpSpPr>
        <p:sp>
          <p:nvSpPr>
            <p:cNvPr id="19" name="TextBox 65"/>
            <p:cNvSpPr txBox="1"/>
            <p:nvPr/>
          </p:nvSpPr>
          <p:spPr>
            <a:xfrm>
              <a:off x="2993073" y="1235710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提示</a:t>
              </a:r>
              <a:endParaRPr lang="zh-CN" altLang="en-US" sz="1000" b="1" dirty="0">
                <a:solidFill>
                  <a:srgbClr val="0099D8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pic>
          <p:nvPicPr>
            <p:cNvPr id="20" name="图片 19" descr="C:\Users\Lenovo\Desktop\icon\提示.png提示"/>
            <p:cNvPicPr>
              <a:picLocks noChangeAspect="1"/>
            </p:cNvPicPr>
            <p:nvPr/>
          </p:nvPicPr>
          <p:blipFill>
            <a:blip/>
            <a:srcRect/>
            <a:stretch>
              <a:fillRect/>
            </a:stretch>
          </p:blipFill>
          <p:spPr>
            <a:xfrm>
              <a:off x="3036740" y="928944"/>
              <a:ext cx="375920" cy="375920"/>
            </a:xfrm>
            <a:prstGeom prst="rect">
              <a:avLst/>
            </a:prstGeom>
          </p:spPr>
        </p:pic>
      </p:grpSp>
      <p:grpSp>
        <p:nvGrpSpPr>
          <p:cNvPr id="21" name="组合 20"/>
          <p:cNvGrpSpPr/>
          <p:nvPr/>
        </p:nvGrpSpPr>
        <p:grpSpPr>
          <a:xfrm>
            <a:off x="-108520" y="797831"/>
            <a:ext cx="813801" cy="621791"/>
            <a:chOff x="1635443" y="866140"/>
            <a:chExt cx="436880" cy="635000"/>
          </a:xfrm>
        </p:grpSpPr>
        <p:sp>
          <p:nvSpPr>
            <p:cNvPr id="22" name="TextBox 65"/>
            <p:cNvSpPr txBox="1"/>
            <p:nvPr/>
          </p:nvSpPr>
          <p:spPr>
            <a:xfrm>
              <a:off x="1635443" y="1256030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练习</a:t>
              </a:r>
              <a:endParaRPr lang="zh-CN" altLang="en-US" sz="1000" b="1" dirty="0">
                <a:solidFill>
                  <a:srgbClr val="0099D8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pic>
          <p:nvPicPr>
            <p:cNvPr id="23" name="图片 22" descr="C:\Users\Lenovo\Desktop\icon\鼠标-2.png鼠标-2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653858" y="866140"/>
              <a:ext cx="400050" cy="400050"/>
            </a:xfrm>
            <a:prstGeom prst="rect">
              <a:avLst/>
            </a:prstGeom>
          </p:spPr>
        </p:pic>
      </p:grpSp>
      <p:sp>
        <p:nvSpPr>
          <p:cNvPr id="24" name="圆角矩形 23"/>
          <p:cNvSpPr/>
          <p:nvPr/>
        </p:nvSpPr>
        <p:spPr bwMode="auto">
          <a:xfrm>
            <a:off x="2326664" y="4587974"/>
            <a:ext cx="3194528" cy="321469"/>
          </a:xfrm>
          <a:prstGeom prst="roundRect">
            <a:avLst/>
          </a:prstGeom>
          <a:solidFill>
            <a:srgbClr val="00B0F0"/>
          </a:solidFill>
          <a:ln cmpd="sng">
            <a:noFill/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 spc="225" dirty="0" smtClean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完成时间：</a:t>
            </a:r>
            <a:r>
              <a:rPr lang="en-US" altLang="zh-CN" b="1" spc="225" dirty="0" smtClean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b="1" spc="225" dirty="0" smtClean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b="1" spc="225" dirty="0">
              <a:solidFill>
                <a:srgbClr val="FBFFF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r>
              <a:rPr lang="zh-CN" altLang="en-US" dirty="0" smtClean="0"/>
              <a:t>/</a:t>
            </a:r>
            <a:r>
              <a:rPr lang="en-US" altLang="zh-CN" dirty="0" smtClean="0"/>
              <a:t>48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5121"/>
          <p:cNvSpPr>
            <a:spLocks noGrp="1"/>
          </p:cNvSpPr>
          <p:nvPr>
            <p:ph type="ctrTitle"/>
          </p:nvPr>
        </p:nvSpPr>
        <p:spPr>
          <a:xfrm>
            <a:off x="1256983" y="1283335"/>
            <a:ext cx="6858000" cy="1184275"/>
          </a:xfrm>
        </p:spPr>
        <p:txBody>
          <a:bodyPr wrap="square" anchor="ctr">
            <a:normAutofit fontScale="90000"/>
          </a:bodyPr>
          <a:lstStyle/>
          <a:p>
            <a:br>
              <a:rPr lang="en-US" altLang="zh-CN" dirty="0">
                <a:sym typeface="+mn-ea"/>
              </a:rPr>
            </a:br>
            <a:r>
              <a:rPr lang="en-US" altLang="zh-CN" dirty="0" err="1" smtClean="0">
                <a:sym typeface="+mn-ea"/>
              </a:rPr>
              <a:t>MyBatis</a:t>
            </a:r>
            <a:r>
              <a:rPr lang="zh-CN" altLang="en-US" dirty="0">
                <a:sym typeface="+mn-ea"/>
              </a:rPr>
              <a:t>入门</a:t>
            </a:r>
            <a:br>
              <a:rPr lang="zh-CN" altLang="en-US" dirty="0">
                <a:sym typeface="+mn-ea"/>
              </a:rPr>
            </a:br>
            <a:endParaRPr lang="zh-CN" altLang="en-US" strike="noStrike" kern="1200" noProof="1">
              <a:solidFill>
                <a:srgbClr val="0099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共性问题集中讲解</a:t>
            </a:r>
            <a:endParaRPr lang="zh-CN" altLang="en-US" smtClean="0"/>
          </a:p>
        </p:txBody>
      </p:sp>
      <p:sp>
        <p:nvSpPr>
          <p:cNvPr id="2560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常见问题及解决办法</a:t>
            </a:r>
            <a:endParaRPr lang="en-US" altLang="zh-CN" smtClean="0"/>
          </a:p>
          <a:p>
            <a:r>
              <a:rPr lang="zh-CN" altLang="en-US" smtClean="0"/>
              <a:t>代码规范问题</a:t>
            </a:r>
            <a:endParaRPr lang="zh-CN" altLang="en-US" smtClean="0"/>
          </a:p>
          <a:p>
            <a:r>
              <a:rPr lang="zh-CN" altLang="en-US" smtClean="0"/>
              <a:t>调试技巧</a:t>
            </a:r>
            <a:endParaRPr lang="en-US" altLang="zh-CN" smtClean="0"/>
          </a:p>
          <a:p>
            <a:endParaRPr lang="zh-CN" altLang="en-US" smtClean="0"/>
          </a:p>
          <a:p>
            <a:endParaRPr lang="zh-CN" altLang="en-US" dirty="0" smtClean="0"/>
          </a:p>
        </p:txBody>
      </p:sp>
      <p:grpSp>
        <p:nvGrpSpPr>
          <p:cNvPr id="32772" name="组合 29"/>
          <p:cNvGrpSpPr/>
          <p:nvPr/>
        </p:nvGrpSpPr>
        <p:grpSpPr bwMode="auto">
          <a:xfrm>
            <a:off x="1857376" y="2411017"/>
            <a:ext cx="5929313" cy="1544241"/>
            <a:chOff x="1857356" y="3214688"/>
            <a:chExt cx="5929353" cy="2058989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32775" name="组合 7"/>
            <p:cNvGrpSpPr/>
            <p:nvPr/>
          </p:nvGrpSpPr>
          <p:grpSpPr bwMode="auto">
            <a:xfrm>
              <a:off x="1924031" y="3214688"/>
              <a:ext cx="5862678" cy="2058989"/>
              <a:chOff x="2066315" y="2227264"/>
              <a:chExt cx="5862756" cy="2059018"/>
            </a:xfrm>
          </p:grpSpPr>
          <p:grpSp>
            <p:nvGrpSpPr>
              <p:cNvPr id="32776" name="组合 19"/>
              <p:cNvGrpSpPr/>
              <p:nvPr/>
            </p:nvGrpSpPr>
            <p:grpSpPr bwMode="auto">
              <a:xfrm>
                <a:off x="2066315" y="2227264"/>
                <a:ext cx="5862756" cy="2059018"/>
                <a:chOff x="2066296" y="2227167"/>
                <a:chExt cx="5862795" cy="2059104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grpSp>
              <p:nvGrpSpPr>
                <p:cNvPr id="32781" name="组合 17"/>
                <p:cNvGrpSpPr/>
                <p:nvPr/>
              </p:nvGrpSpPr>
              <p:grpSpPr bwMode="auto">
                <a:xfrm>
                  <a:off x="2066296" y="2227167"/>
                  <a:ext cx="5148401" cy="2059104"/>
                  <a:chOff x="2066296" y="2084291"/>
                  <a:chExt cx="5148401" cy="2059104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3" y="2928889"/>
                    <a:ext cx="4713414" cy="878142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</a:ln>
                  <a:effectLst/>
                </p:spPr>
                <p:txBody>
                  <a:bodyPr tIns="118800">
                    <a:spAutoFit/>
                  </a:bodyPr>
                  <a:lstStyle/>
                  <a:p>
                    <a:pPr algn="ctr" eaLnBrk="0" fontAlgn="auto" hangingPunct="0">
                      <a:spcAft>
                        <a:spcPts val="0"/>
                      </a:spcAft>
                      <a:defRPr/>
                    </a:pPr>
                    <a:r>
                      <a:rPr lang="zh-CN" altLang="en-US" sz="3200" b="1" kern="0" spc="300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共性问题集中讲解   </a:t>
                    </a:r>
                    <a:endParaRPr lang="en-US" altLang="zh-CN" sz="3200" b="1" kern="0" spc="300" dirty="0">
                      <a:solidFill>
                        <a:schemeClr val="tx2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</p:grpSp>
          <p:grpSp>
            <p:nvGrpSpPr>
              <p:cNvPr id="32777" name="组合 23"/>
              <p:cNvGrpSpPr/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  <a:gd name="connsiteX0-19" fmla="*/ 691861 w 691861"/>
                    <a:gd name="connsiteY0-20" fmla="*/ 1857375 h 1866444"/>
                    <a:gd name="connsiteX1-21" fmla="*/ 0 w 691861"/>
                    <a:gd name="connsiteY1-22" fmla="*/ 0 h 1866444"/>
                    <a:gd name="connsiteX2-23" fmla="*/ 48901 w 691861"/>
                    <a:gd name="connsiteY2-24" fmla="*/ 1857375 h 1866444"/>
                    <a:gd name="connsiteX3-25" fmla="*/ 39834 w 691861"/>
                    <a:gd name="connsiteY3-26" fmla="*/ 1866444 h 1866444"/>
                    <a:gd name="connsiteX4-27" fmla="*/ 691861 w 691861"/>
                    <a:gd name="connsiteY4-28" fmla="*/ 1857375 h 1866444"/>
                    <a:gd name="connsiteX0-29" fmla="*/ 1049019 w 1049019"/>
                    <a:gd name="connsiteY0-30" fmla="*/ 1857375 h 1866444"/>
                    <a:gd name="connsiteX1-31" fmla="*/ 0 w 1049019"/>
                    <a:gd name="connsiteY1-32" fmla="*/ 0 h 1866444"/>
                    <a:gd name="connsiteX2-33" fmla="*/ 48901 w 1049019"/>
                    <a:gd name="connsiteY2-34" fmla="*/ 1857375 h 1866444"/>
                    <a:gd name="connsiteX3-35" fmla="*/ 39834 w 1049019"/>
                    <a:gd name="connsiteY3-36" fmla="*/ 1866444 h 1866444"/>
                    <a:gd name="connsiteX4-37" fmla="*/ 1049019 w 1049019"/>
                    <a:gd name="connsiteY4-38" fmla="*/ 1857375 h 1866444"/>
                    <a:gd name="connsiteX0-39" fmla="*/ 1334739 w 1334739"/>
                    <a:gd name="connsiteY0-40" fmla="*/ 1857375 h 1866444"/>
                    <a:gd name="connsiteX1-41" fmla="*/ 0 w 1334739"/>
                    <a:gd name="connsiteY1-42" fmla="*/ 0 h 1866444"/>
                    <a:gd name="connsiteX2-43" fmla="*/ 48901 w 1334739"/>
                    <a:gd name="connsiteY2-44" fmla="*/ 1857375 h 1866444"/>
                    <a:gd name="connsiteX3-45" fmla="*/ 39834 w 1334739"/>
                    <a:gd name="connsiteY3-46" fmla="*/ 1866444 h 1866444"/>
                    <a:gd name="connsiteX4-47" fmla="*/ 1334739 w 1334739"/>
                    <a:gd name="connsiteY4-4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r>
              <a:rPr lang="zh-CN" altLang="en-US" dirty="0" smtClean="0"/>
              <a:t>/</a:t>
            </a:r>
            <a:r>
              <a:rPr lang="en-US" altLang="zh-CN" dirty="0" smtClean="0"/>
              <a:t>48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与</a:t>
            </a:r>
            <a:r>
              <a:rPr lang="en-US" altLang="zh-CN" smtClean="0"/>
              <a:t>JDBC</a:t>
            </a:r>
            <a:r>
              <a:rPr lang="zh-CN" altLang="en-US" smtClean="0"/>
              <a:t>直观对比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MyBatis</a:t>
            </a:r>
            <a:r>
              <a:rPr lang="zh-CN" altLang="en-US" dirty="0" smtClean="0"/>
              <a:t>将代码分解包装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Picture 6" descr="E:\work\A8\mybatis-PPT\PPT用图\JDBC-MyBatis对比.bmp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1955800"/>
            <a:ext cx="8162925" cy="25844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 bwMode="auto">
          <a:xfrm>
            <a:off x="971964" y="1955898"/>
            <a:ext cx="8136540" cy="351000"/>
          </a:xfrm>
          <a:prstGeom prst="rect">
            <a:avLst/>
          </a:prstGeom>
          <a:ln cmpd="sng">
            <a:solidFill>
              <a:srgbClr val="FF0000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4500562" y="1313595"/>
            <a:ext cx="2500330" cy="561856"/>
          </a:xfrm>
          <a:prstGeom prst="wedgeRoundRectCallout">
            <a:avLst>
              <a:gd name="adj1" fmla="val 1872"/>
              <a:gd name="adj2" fmla="val 48604"/>
              <a:gd name="adj3" fmla="val 16667"/>
            </a:avLst>
          </a:prstGeom>
          <a:solidFill>
            <a:srgbClr val="009ADA"/>
          </a:solidFill>
          <a:ln w="381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fontAlgn="base"/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2" charset="-122"/>
              </a:rPr>
              <a:t>对数据库的数据源的管理包括事务管理</a:t>
            </a:r>
            <a:endParaRPr lang="zh-CN" altLang="en-US" sz="1350" b="1" dirty="0">
              <a:solidFill>
                <a:schemeClr val="bg1"/>
              </a:solidFill>
              <a:ea typeface="黑体" panose="02010609060101010101" pitchFamily="2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971964" y="2472615"/>
            <a:ext cx="7800810" cy="351000"/>
          </a:xfrm>
          <a:prstGeom prst="rect">
            <a:avLst/>
          </a:prstGeom>
          <a:ln cmpd="sng">
            <a:solidFill>
              <a:srgbClr val="FF0000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 bwMode="auto">
          <a:xfrm>
            <a:off x="971964" y="2839643"/>
            <a:ext cx="7800810" cy="642942"/>
          </a:xfrm>
          <a:prstGeom prst="rect">
            <a:avLst/>
          </a:prstGeom>
          <a:ln cmpd="sng">
            <a:solidFill>
              <a:srgbClr val="FF0000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AutoShape 8"/>
          <p:cNvSpPr>
            <a:spLocks noChangeArrowheads="1"/>
          </p:cNvSpPr>
          <p:nvPr/>
        </p:nvSpPr>
        <p:spPr bwMode="auto">
          <a:xfrm>
            <a:off x="5929322" y="3148344"/>
            <a:ext cx="2928958" cy="561856"/>
          </a:xfrm>
          <a:prstGeom prst="wedgeRoundRectCallout">
            <a:avLst>
              <a:gd name="adj1" fmla="val 1872"/>
              <a:gd name="adj2" fmla="val 48604"/>
              <a:gd name="adj3" fmla="val 16667"/>
            </a:avLst>
          </a:prstGeom>
          <a:solidFill>
            <a:srgbClr val="009ADA"/>
          </a:solidFill>
          <a:ln w="381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fontAlgn="base"/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2" charset="-122"/>
              </a:rPr>
              <a:t>通过配置文件，获取返回结果到 </a:t>
            </a:r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2" charset="-122"/>
              </a:rPr>
              <a:t>Java </a:t>
            </a:r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2" charset="-122"/>
              </a:rPr>
              <a:t>对象的映射</a:t>
            </a:r>
            <a:endParaRPr lang="zh-CN" altLang="en-US" sz="1350" b="1" dirty="0">
              <a:solidFill>
                <a:schemeClr val="bg1"/>
              </a:solidFill>
              <a:ea typeface="黑体" panose="02010609060101010101" pitchFamily="2" charset="-122"/>
            </a:endParaRPr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6286512" y="2451292"/>
            <a:ext cx="2714644" cy="561856"/>
          </a:xfrm>
          <a:prstGeom prst="wedgeRoundRectCallout">
            <a:avLst>
              <a:gd name="adj1" fmla="val 1872"/>
              <a:gd name="adj2" fmla="val 48604"/>
              <a:gd name="adj3" fmla="val 16667"/>
            </a:avLst>
          </a:prstGeom>
          <a:solidFill>
            <a:srgbClr val="009ADA"/>
          </a:solidFill>
          <a:ln w="381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fontAlgn="base"/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2" charset="-122"/>
              </a:rPr>
              <a:t>通过配置文件，管理 </a:t>
            </a:r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2" charset="-122"/>
              </a:rPr>
              <a:t>SQL </a:t>
            </a:r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2" charset="-122"/>
              </a:rPr>
              <a:t>及输入参数的映射</a:t>
            </a:r>
            <a:endParaRPr lang="zh-CN" altLang="en-US" sz="1350" b="1" dirty="0">
              <a:solidFill>
                <a:schemeClr val="bg1"/>
              </a:solidFill>
              <a:ea typeface="黑体" panose="02010609060101010101" pitchFamily="2" charset="-122"/>
            </a:endParaRPr>
          </a:p>
        </p:txBody>
      </p:sp>
      <p:cxnSp>
        <p:nvCxnSpPr>
          <p:cNvPr id="20" name="直接箭头连接符 19"/>
          <p:cNvCxnSpPr>
            <a:endCxn id="7" idx="1"/>
          </p:cNvCxnSpPr>
          <p:nvPr/>
        </p:nvCxnSpPr>
        <p:spPr>
          <a:xfrm flipV="1">
            <a:off x="3563888" y="1594523"/>
            <a:ext cx="936674" cy="361375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5261589" y="2719802"/>
            <a:ext cx="894587" cy="12418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4618647" y="3148344"/>
            <a:ext cx="1285884" cy="144677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r>
              <a:rPr lang="zh-CN" altLang="en-US" dirty="0" smtClean="0"/>
              <a:t>/</a:t>
            </a:r>
            <a:r>
              <a:rPr lang="en-US" altLang="zh-CN" dirty="0" smtClean="0"/>
              <a:t>48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animBg="1"/>
      <p:bldP spid="10" grpId="0" animBg="1"/>
      <p:bldP spid="13" grpId="0" animBg="1"/>
      <p:bldP spid="14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3840" y="207645"/>
            <a:ext cx="8185785" cy="491897"/>
          </a:xfrm>
        </p:spPr>
        <p:txBody>
          <a:bodyPr/>
          <a:lstStyle/>
          <a:p>
            <a:r>
              <a:rPr lang="en-US" dirty="0" err="1" smtClean="0"/>
              <a:t>MyBatis</a:t>
            </a:r>
            <a:r>
              <a:rPr lang="zh-CN" altLang="en-US" dirty="0" smtClean="0"/>
              <a:t>框架优缺点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69" y="771550"/>
            <a:ext cx="7344816" cy="4392488"/>
          </a:xfrm>
        </p:spPr>
        <p:txBody>
          <a:bodyPr/>
          <a:lstStyle/>
          <a:p>
            <a:r>
              <a:rPr lang="zh-CN" altLang="en-US" dirty="0" smtClean="0"/>
              <a:t>优点</a:t>
            </a:r>
            <a:endParaRPr lang="en-US" altLang="zh-CN" dirty="0" smtClean="0"/>
          </a:p>
          <a:p>
            <a:pPr lvl="1"/>
            <a:r>
              <a:rPr lang="zh-CN" altLang="en-US" sz="2000" dirty="0" smtClean="0"/>
              <a:t>与</a:t>
            </a:r>
            <a:r>
              <a:rPr lang="en-US" altLang="zh-CN" sz="2000" dirty="0" smtClean="0"/>
              <a:t>JDBC</a:t>
            </a:r>
            <a:r>
              <a:rPr lang="zh-CN" altLang="en-US" sz="2000" dirty="0" smtClean="0"/>
              <a:t>相比，减少了</a:t>
            </a:r>
            <a:r>
              <a:rPr lang="en-US" altLang="zh-CN" sz="2000" dirty="0" smtClean="0"/>
              <a:t>50%</a:t>
            </a:r>
            <a:r>
              <a:rPr lang="zh-CN" altLang="en-US" sz="2000" dirty="0" smtClean="0"/>
              <a:t>以上的代码量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最简单的持久化框架，小巧并简单易学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SQL</a:t>
            </a:r>
            <a:r>
              <a:rPr lang="zh-CN" altLang="en-US" sz="2000" dirty="0" smtClean="0"/>
              <a:t>代码从程序代码中彻底分离，可重用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提供</a:t>
            </a:r>
            <a:r>
              <a:rPr lang="en-US" altLang="zh-CN" sz="2000" dirty="0" smtClean="0"/>
              <a:t>XML</a:t>
            </a:r>
            <a:r>
              <a:rPr lang="zh-CN" altLang="en-US" sz="2000" dirty="0" smtClean="0"/>
              <a:t>标签，支持编写动态</a:t>
            </a:r>
            <a:r>
              <a:rPr lang="en-US" altLang="zh-CN" sz="2000" dirty="0" smtClean="0"/>
              <a:t>SQL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提供映射标签，支持对象与数据库的</a:t>
            </a:r>
            <a:r>
              <a:rPr lang="en-US" altLang="zh-CN" sz="2000" dirty="0" smtClean="0"/>
              <a:t>ORM</a:t>
            </a:r>
            <a:r>
              <a:rPr lang="zh-CN" altLang="en-US" sz="2000" dirty="0" smtClean="0"/>
              <a:t>字段映射</a:t>
            </a:r>
            <a:endParaRPr lang="en-US" altLang="zh-CN" sz="2000" dirty="0" smtClean="0"/>
          </a:p>
          <a:p>
            <a:r>
              <a:rPr lang="zh-CN" altLang="en-US" dirty="0" smtClean="0"/>
              <a:t>缺点</a:t>
            </a:r>
            <a:endParaRPr lang="en-US" altLang="zh-CN" dirty="0" smtClean="0"/>
          </a:p>
          <a:p>
            <a:pPr lvl="1"/>
            <a:r>
              <a:rPr lang="en-US" altLang="zh-CN" sz="2000" dirty="0" smtClean="0"/>
              <a:t>SQL</a:t>
            </a:r>
            <a:r>
              <a:rPr lang="zh-CN" altLang="en-US" sz="2000" dirty="0" smtClean="0"/>
              <a:t>语句编写工作量大，对开发人员有一定要求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数据库移植性差</a:t>
            </a:r>
            <a:endParaRPr lang="en-US" altLang="zh-CN" sz="2000" dirty="0"/>
          </a:p>
        </p:txBody>
      </p:sp>
      <p:grpSp>
        <p:nvGrpSpPr>
          <p:cNvPr id="6" name="组合 21"/>
          <p:cNvGrpSpPr/>
          <p:nvPr/>
        </p:nvGrpSpPr>
        <p:grpSpPr bwMode="auto">
          <a:xfrm>
            <a:off x="1331640" y="4200602"/>
            <a:ext cx="6696744" cy="747412"/>
            <a:chOff x="1908175" y="4423064"/>
            <a:chExt cx="4306888" cy="1050302"/>
          </a:xfrm>
        </p:grpSpPr>
        <p:sp>
          <p:nvSpPr>
            <p:cNvPr id="7" name="AutoShape 4"/>
            <p:cNvSpPr>
              <a:spLocks noChangeArrowheads="1"/>
            </p:cNvSpPr>
            <p:nvPr/>
          </p:nvSpPr>
          <p:spPr bwMode="gray">
            <a:xfrm>
              <a:off x="1908175" y="4656940"/>
              <a:ext cx="4306888" cy="81642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b="1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MyBatis</a:t>
              </a:r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专注于</a:t>
              </a:r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SQL</a:t>
              </a:r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本身，是一个足够灵活的</a:t>
              </a:r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DAO</a:t>
              </a:r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层解决方案，适用于性能要求较高或者需求多变的互联网项目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AutoShape 4"/>
            <p:cNvSpPr>
              <a:spLocks noChangeArrowheads="1"/>
            </p:cNvSpPr>
            <p:nvPr/>
          </p:nvSpPr>
          <p:spPr bwMode="gray">
            <a:xfrm>
              <a:off x="5981491" y="4423064"/>
              <a:ext cx="233572" cy="36036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round/>
            </a:ln>
          </p:spPr>
          <p:txBody>
            <a:bodyPr anchor="ctr"/>
            <a:lstStyle/>
            <a:p>
              <a:pPr algn="ctr"/>
              <a:r>
                <a:rPr lang="en-US" altLang="zh-CN" sz="2000" b="1" dirty="0">
                  <a:solidFill>
                    <a:srgbClr val="0C83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!</a:t>
              </a:r>
              <a:endParaRPr lang="en-US" altLang="zh-CN" sz="2000" b="1" dirty="0">
                <a:solidFill>
                  <a:srgbClr val="0C83B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r>
              <a:rPr lang="zh-CN" altLang="en-US" dirty="0" smtClean="0"/>
              <a:t>/</a:t>
            </a:r>
            <a:r>
              <a:rPr lang="en-US" altLang="zh-CN" dirty="0" smtClean="0"/>
              <a:t>48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MyBatis</a:t>
            </a:r>
            <a:r>
              <a:rPr lang="zh-CN" altLang="en-US" dirty="0" smtClean="0"/>
              <a:t>基本要素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MyBatis</a:t>
            </a:r>
            <a:r>
              <a:rPr lang="zh-CN" altLang="en-US" dirty="0" smtClean="0"/>
              <a:t>的核心对象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SqlSessionFactoryBuilder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SqlSessionFactory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SqlSession</a:t>
            </a:r>
            <a:endParaRPr lang="en-US" altLang="zh-CN" dirty="0" smtClean="0"/>
          </a:p>
          <a:p>
            <a:r>
              <a:rPr lang="en-US" altLang="zh-CN" dirty="0" smtClean="0"/>
              <a:t>mybatis-config.xml  </a:t>
            </a:r>
            <a:r>
              <a:rPr lang="zh-CN" altLang="en-US" dirty="0" smtClean="0"/>
              <a:t>系统核心配置文件</a:t>
            </a:r>
            <a:endParaRPr lang="en-US" altLang="zh-CN" dirty="0" smtClean="0"/>
          </a:p>
          <a:p>
            <a:r>
              <a:rPr lang="en-US" altLang="zh-CN" dirty="0" smtClean="0"/>
              <a:t>mapper.xml  SQL</a:t>
            </a:r>
            <a:r>
              <a:rPr lang="zh-CN" altLang="en-US" dirty="0" smtClean="0"/>
              <a:t>映射文件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r>
              <a:rPr lang="zh-CN" altLang="en-US" dirty="0" smtClean="0"/>
              <a:t>/</a:t>
            </a:r>
            <a:r>
              <a:rPr lang="en-US" altLang="zh-CN" dirty="0" smtClean="0"/>
              <a:t>48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核心接口和类的结构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15805" y="1406614"/>
            <a:ext cx="3694310" cy="589072"/>
          </a:xfrm>
          <a:prstGeom prst="rect">
            <a:avLst/>
          </a:prstGeom>
          <a:solidFill>
            <a:srgbClr val="EDF5FD"/>
          </a:solidFill>
          <a:ln w="381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indent="-342900" algn="ctr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altLang="zh-CN" sz="2400" b="1" dirty="0" err="1">
                <a:solidFill>
                  <a:schemeClr val="accent5">
                    <a:lumMod val="10000"/>
                  </a:schemeClr>
                </a:solidFill>
              </a:rPr>
              <a:t>SqlSessionFactoryBuilder</a:t>
            </a:r>
            <a:endParaRPr lang="zh-CN" altLang="en-US" sz="2400" b="1" dirty="0">
              <a:solidFill>
                <a:schemeClr val="accent5">
                  <a:lumMod val="10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31640" y="3184475"/>
            <a:ext cx="2839204" cy="646331"/>
          </a:xfrm>
          <a:prstGeom prst="rect">
            <a:avLst/>
          </a:prstGeom>
          <a:solidFill>
            <a:srgbClr val="EDF5FD"/>
          </a:solidFill>
          <a:ln w="381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indent="-342900" algn="ctr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altLang="zh-CN" sz="2400" b="1" dirty="0" err="1">
                <a:solidFill>
                  <a:schemeClr val="accent5">
                    <a:lumMod val="10000"/>
                  </a:schemeClr>
                </a:solidFill>
              </a:rPr>
              <a:t>SqlSessionFactory</a:t>
            </a:r>
            <a:endParaRPr lang="zh-CN" altLang="en-US" sz="2400" b="1" dirty="0">
              <a:solidFill>
                <a:schemeClr val="accent5">
                  <a:lumMod val="10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00250" y="2143125"/>
            <a:ext cx="928688" cy="3214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773239" y="2464594"/>
            <a:ext cx="12858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latin typeface="+mn-lt"/>
              </a:rPr>
              <a:t>build()</a:t>
            </a:r>
            <a:endParaRPr lang="zh-CN" altLang="en-US" sz="2400" b="1" dirty="0">
              <a:latin typeface="+mn-lt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355753" y="3107531"/>
            <a:ext cx="20716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 dirty="0" err="1">
                <a:latin typeface="+mn-lt"/>
              </a:rPr>
              <a:t>openSession</a:t>
            </a:r>
            <a:r>
              <a:rPr lang="en-US" altLang="zh-CN" sz="2000" b="1" dirty="0">
                <a:latin typeface="+mn-lt"/>
              </a:rPr>
              <a:t>()</a:t>
            </a:r>
            <a:endParaRPr lang="zh-CN" altLang="en-US" sz="2000" b="1" dirty="0">
              <a:latin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461671" y="3155157"/>
            <a:ext cx="1638498" cy="589072"/>
          </a:xfrm>
          <a:prstGeom prst="rect">
            <a:avLst/>
          </a:prstGeom>
          <a:solidFill>
            <a:srgbClr val="EDF5FD"/>
          </a:solidFill>
          <a:ln w="381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indent="-342900" algn="ctr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altLang="zh-CN" sz="2400" b="1" dirty="0">
                <a:solidFill>
                  <a:schemeClr val="accent5">
                    <a:lumMod val="10000"/>
                  </a:schemeClr>
                </a:solidFill>
              </a:rPr>
              <a:t>SqlSession</a:t>
            </a:r>
            <a:endParaRPr lang="zh-CN" altLang="en-US" sz="2400" b="1" dirty="0">
              <a:solidFill>
                <a:schemeClr val="accent5">
                  <a:lumMod val="10000"/>
                </a:schemeClr>
              </a:solidFill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2843808" y="1995686"/>
            <a:ext cx="0" cy="1177941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4211960" y="3506450"/>
            <a:ext cx="2232025" cy="1191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r>
              <a:rPr lang="zh-CN" altLang="en-US" dirty="0" smtClean="0"/>
              <a:t>/</a:t>
            </a:r>
            <a:r>
              <a:rPr lang="en-US" altLang="zh-CN" dirty="0" smtClean="0"/>
              <a:t>48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0" grpId="0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核心对象</a:t>
            </a:r>
            <a:r>
              <a:rPr lang="en-US" altLang="zh-CN" dirty="0" smtClean="0"/>
              <a:t>5-1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545" y="771551"/>
            <a:ext cx="7762875" cy="4176464"/>
          </a:xfrm>
        </p:spPr>
        <p:txBody>
          <a:bodyPr/>
          <a:lstStyle/>
          <a:p>
            <a:r>
              <a:rPr lang="en-US" altLang="zh-CN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SqlSessionFactoryBuilder</a:t>
            </a:r>
            <a:endParaRPr lang="en-US" altLang="zh-CN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用过即丢，其生命周期只存在于方法体内</a:t>
            </a:r>
            <a:endParaRPr lang="en-US" altLang="zh-CN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可重用其来创建多个 </a:t>
            </a:r>
            <a:r>
              <a:rPr lang="en-US" altLang="zh-CN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SqlSessionFactory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实例</a:t>
            </a:r>
            <a:endParaRPr lang="en-US" altLang="zh-CN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负责构建</a:t>
            </a:r>
            <a:r>
              <a:rPr lang="en-US" altLang="zh-CN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SqlSessionFactory</a:t>
            </a:r>
            <a:r>
              <a:rPr lang="zh-CN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，并提供多个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r>
              <a:rPr lang="zh-CN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方法的重载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utoShape 12"/>
          <p:cNvSpPr>
            <a:spLocks noChangeArrowheads="1"/>
          </p:cNvSpPr>
          <p:nvPr/>
        </p:nvSpPr>
        <p:spPr bwMode="auto">
          <a:xfrm>
            <a:off x="1062038" y="2283718"/>
            <a:ext cx="7542410" cy="2308324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381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build(</a:t>
            </a:r>
            <a:r>
              <a:rPr lang="en-US" altLang="zh-CN" sz="1600" b="1" dirty="0" err="1">
                <a:solidFill>
                  <a:schemeClr val="accent5">
                    <a:lumMod val="10000"/>
                  </a:schemeClr>
                </a:solidFill>
              </a:rPr>
              <a:t>InputStream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 </a:t>
            </a:r>
            <a:r>
              <a:rPr lang="en-US" altLang="zh-CN" sz="1600" b="1" dirty="0" err="1">
                <a:solidFill>
                  <a:schemeClr val="accent5">
                    <a:lumMod val="10000"/>
                  </a:schemeClr>
                </a:solidFill>
              </a:rPr>
              <a:t>inputStream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, String environment, Properties properties) </a:t>
            </a:r>
            <a:endParaRPr lang="en-US" altLang="zh-CN" sz="1600" b="1" dirty="0">
              <a:solidFill>
                <a:schemeClr val="accent5">
                  <a:lumMod val="10000"/>
                </a:schemeClr>
              </a:solidFill>
            </a:endParaRPr>
          </a:p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build(Reader </a:t>
            </a:r>
            <a:r>
              <a:rPr lang="en-US" altLang="zh-CN" sz="1600" b="1" dirty="0" err="1">
                <a:solidFill>
                  <a:schemeClr val="accent5">
                    <a:lumMod val="10000"/>
                  </a:schemeClr>
                </a:solidFill>
              </a:rPr>
              <a:t>reader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, String environment, Properties properties)</a:t>
            </a:r>
            <a:endParaRPr lang="en-US" altLang="zh-CN" sz="1600" b="1" dirty="0">
              <a:solidFill>
                <a:schemeClr val="accent5">
                  <a:lumMod val="10000"/>
                </a:schemeClr>
              </a:solidFill>
            </a:endParaRPr>
          </a:p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build(Configuration </a:t>
            </a:r>
            <a:r>
              <a:rPr lang="en-US" altLang="zh-CN" sz="1600" b="1" dirty="0" err="1">
                <a:solidFill>
                  <a:schemeClr val="accent5">
                    <a:lumMod val="10000"/>
                  </a:schemeClr>
                </a:solidFill>
              </a:rPr>
              <a:t>config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)</a:t>
            </a:r>
            <a:endParaRPr lang="en-US" altLang="zh-CN" sz="1600" b="1" dirty="0">
              <a:solidFill>
                <a:schemeClr val="accent5">
                  <a:lumMod val="10000"/>
                </a:schemeClr>
              </a:solidFill>
            </a:endParaRPr>
          </a:p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endParaRPr lang="en-US" altLang="zh-CN" sz="1600" b="1" dirty="0">
              <a:solidFill>
                <a:schemeClr val="accent5">
                  <a:lumMod val="10000"/>
                </a:schemeClr>
              </a:solidFill>
            </a:endParaRPr>
          </a:p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zh-CN" altLang="en-US" sz="1600" b="1" dirty="0">
                <a:solidFill>
                  <a:schemeClr val="accent5">
                    <a:lumMod val="10000"/>
                  </a:schemeClr>
                </a:solidFill>
              </a:rPr>
              <a:t>配置信息以三种形式提供给</a:t>
            </a:r>
            <a:r>
              <a:rPr lang="en-US" altLang="zh-CN" sz="1600" b="1" dirty="0" err="1">
                <a:solidFill>
                  <a:schemeClr val="accent5">
                    <a:lumMod val="10000"/>
                  </a:schemeClr>
                </a:solidFill>
              </a:rPr>
              <a:t>SqlSessionFactory</a:t>
            </a:r>
            <a:r>
              <a:rPr lang="zh-CN" altLang="en-US" sz="1600" b="1" dirty="0">
                <a:solidFill>
                  <a:schemeClr val="accent5">
                    <a:lumMod val="10000"/>
                  </a:schemeClr>
                </a:solidFill>
              </a:rPr>
              <a:t>的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build</a:t>
            </a:r>
            <a:r>
              <a:rPr lang="zh-CN" altLang="en-US" sz="1600" b="1" dirty="0">
                <a:solidFill>
                  <a:schemeClr val="accent5">
                    <a:lumMod val="10000"/>
                  </a:schemeClr>
                </a:solidFill>
              </a:rPr>
              <a:t>方法：</a:t>
            </a:r>
            <a:endParaRPr lang="en-US" altLang="zh-CN" sz="1600" b="1" dirty="0">
              <a:solidFill>
                <a:schemeClr val="accent5">
                  <a:lumMod val="10000"/>
                </a:schemeClr>
              </a:solidFill>
            </a:endParaRPr>
          </a:p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altLang="zh-CN" sz="1600" b="1" dirty="0" err="1">
                <a:solidFill>
                  <a:srgbClr val="FF0000"/>
                </a:solidFill>
              </a:rPr>
              <a:t>InputStream</a:t>
            </a:r>
            <a:r>
              <a:rPr lang="en-US" altLang="zh-CN" sz="1600" b="1" dirty="0">
                <a:solidFill>
                  <a:srgbClr val="FF0000"/>
                </a:solidFill>
              </a:rPr>
              <a:t> （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</a:t>
            </a:r>
            <a:r>
              <a:rPr lang="zh-CN" altLang="en-US" sz="1600" b="1" dirty="0">
                <a:solidFill>
                  <a:srgbClr val="FF0000"/>
                </a:solidFill>
              </a:rPr>
              <a:t>）</a:t>
            </a:r>
            <a:r>
              <a:rPr lang="zh-CN" altLang="en-US" sz="1600" b="1" dirty="0">
                <a:solidFill>
                  <a:schemeClr val="accent5">
                    <a:lumMod val="10000"/>
                  </a:schemeClr>
                </a:solidFill>
              </a:rPr>
              <a:t>、</a:t>
            </a:r>
            <a:r>
              <a:rPr lang="en-US" altLang="zh-CN" sz="1600" b="1" dirty="0">
                <a:solidFill>
                  <a:srgbClr val="FF0000"/>
                </a:solidFill>
              </a:rPr>
              <a:t>Reader（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字符流</a:t>
            </a:r>
            <a:r>
              <a:rPr lang="zh-CN" altLang="en-US" sz="1600" b="1" dirty="0">
                <a:solidFill>
                  <a:srgbClr val="FF0000"/>
                </a:solidFill>
              </a:rPr>
              <a:t>）</a:t>
            </a:r>
            <a:r>
              <a:rPr lang="zh-CN" altLang="en-US" sz="1600" b="1" dirty="0">
                <a:solidFill>
                  <a:schemeClr val="accent5">
                    <a:lumMod val="10000"/>
                  </a:schemeClr>
                </a:solidFill>
              </a:rPr>
              <a:t>、</a:t>
            </a:r>
            <a:r>
              <a:rPr lang="en-US" altLang="zh-CN" sz="1600" b="1" dirty="0">
                <a:solidFill>
                  <a:srgbClr val="FF0000"/>
                </a:solidFill>
              </a:rPr>
              <a:t>Configuration（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 b="1" dirty="0">
                <a:solidFill>
                  <a:srgbClr val="FF0000"/>
                </a:solidFill>
              </a:rPr>
              <a:t>）</a:t>
            </a:r>
            <a:endParaRPr lang="en-US" altLang="zh-CN" sz="1600" b="1" dirty="0">
              <a:solidFill>
                <a:srgbClr val="FF0000"/>
              </a:solidFill>
            </a:endParaRPr>
          </a:p>
        </p:txBody>
      </p:sp>
      <p:sp>
        <p:nvSpPr>
          <p:cNvPr id="6" name="AutoShape 12"/>
          <p:cNvSpPr>
            <a:spLocks noChangeArrowheads="1"/>
          </p:cNvSpPr>
          <p:nvPr/>
        </p:nvSpPr>
        <p:spPr bwMode="auto">
          <a:xfrm>
            <a:off x="1043608" y="2653050"/>
            <a:ext cx="7497390" cy="1569660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381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zh-CN" altLang="en-US" sz="1600" b="1" dirty="0">
                <a:solidFill>
                  <a:schemeClr val="accent5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读取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XML</a:t>
            </a:r>
            <a:r>
              <a:rPr lang="zh-CN" altLang="en-US" sz="1600" b="1" dirty="0">
                <a:solidFill>
                  <a:schemeClr val="accent5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文件构造方式：</a:t>
            </a:r>
            <a:endParaRPr lang="en-US" altLang="zh-CN" sz="1600" b="1" dirty="0">
              <a:solidFill>
                <a:schemeClr val="accent5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String resource = "mybatis-config.xml"; 　　</a:t>
            </a:r>
            <a:endParaRPr lang="en-US" altLang="zh-CN" sz="1600" b="1" dirty="0">
              <a:solidFill>
                <a:schemeClr val="accent5">
                  <a:lumMod val="10000"/>
                </a:schemeClr>
              </a:solidFill>
            </a:endParaRPr>
          </a:p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altLang="zh-CN" sz="1600" b="1" dirty="0" err="1">
                <a:solidFill>
                  <a:schemeClr val="accent5">
                    <a:lumMod val="10000"/>
                  </a:schemeClr>
                </a:solidFill>
              </a:rPr>
              <a:t>InputStream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 is = </a:t>
            </a:r>
            <a:r>
              <a:rPr lang="en-US" altLang="zh-CN" sz="1600" b="1" dirty="0" err="1">
                <a:solidFill>
                  <a:schemeClr val="accent5">
                    <a:lumMod val="10000"/>
                  </a:schemeClr>
                </a:solidFill>
              </a:rPr>
              <a:t>Resources.getResourceAsStream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(resource); 　　</a:t>
            </a:r>
            <a:endParaRPr lang="en-US" altLang="zh-CN" sz="1600" b="1" dirty="0">
              <a:solidFill>
                <a:schemeClr val="accent5">
                  <a:lumMod val="10000"/>
                </a:schemeClr>
              </a:solidFill>
            </a:endParaRPr>
          </a:p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altLang="zh-CN" sz="1600" b="1" dirty="0" err="1">
                <a:solidFill>
                  <a:schemeClr val="accent5">
                    <a:lumMod val="10000"/>
                  </a:schemeClr>
                </a:solidFill>
              </a:rPr>
              <a:t>SqlSessionFactory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 </a:t>
            </a:r>
            <a:r>
              <a:rPr lang="en-US" altLang="zh-CN" sz="1600" b="1" dirty="0" err="1">
                <a:solidFill>
                  <a:schemeClr val="accent5">
                    <a:lumMod val="10000"/>
                  </a:schemeClr>
                </a:solidFill>
              </a:rPr>
              <a:t>sqlSessionFactory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 = new </a:t>
            </a:r>
            <a:r>
              <a:rPr lang="en-US" altLang="zh-CN" sz="1600" b="1" dirty="0" err="1">
                <a:solidFill>
                  <a:schemeClr val="accent5">
                    <a:lumMod val="10000"/>
                  </a:schemeClr>
                </a:solidFill>
              </a:rPr>
              <a:t>SqlSessionFactoryBuilder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().build(is);</a:t>
            </a:r>
            <a:endParaRPr lang="zh-CN" altLang="zh-CN" sz="1600" b="1" dirty="0">
              <a:solidFill>
                <a:schemeClr val="accent5">
                  <a:lumMod val="10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r>
              <a:rPr lang="zh-CN" altLang="en-US" dirty="0" smtClean="0"/>
              <a:t>/</a:t>
            </a:r>
            <a:r>
              <a:rPr lang="en-US" altLang="zh-CN" dirty="0" smtClean="0"/>
              <a:t>48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核心对象</a:t>
            </a:r>
            <a:r>
              <a:rPr lang="en-US" altLang="zh-CN" smtClean="0"/>
              <a:t>5-2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702592"/>
            <a:ext cx="8640960" cy="4185265"/>
          </a:xfrm>
        </p:spPr>
        <p:txBody>
          <a:bodyPr/>
          <a:lstStyle/>
          <a:p>
            <a:r>
              <a:rPr lang="en-US" altLang="zh-CN" dirty="0" err="1" smtClean="0"/>
              <a:t>SqlSessionFactory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SqlSessionFactory</a:t>
            </a:r>
            <a:r>
              <a:rPr lang="zh-CN" altLang="en-US" dirty="0" smtClean="0"/>
              <a:t>是每个</a:t>
            </a:r>
            <a:r>
              <a:rPr lang="en-US" altLang="zh-CN" dirty="0" err="1" smtClean="0"/>
              <a:t>MyBatis</a:t>
            </a:r>
            <a:r>
              <a:rPr lang="zh-CN" altLang="en-US" dirty="0" smtClean="0"/>
              <a:t>应用的核心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作用：创建</a:t>
            </a:r>
            <a:r>
              <a:rPr lang="en-US" altLang="zh-CN" dirty="0" err="1" smtClean="0"/>
              <a:t>SqlSession</a:t>
            </a:r>
            <a:r>
              <a:rPr lang="zh-CN" altLang="en-US" dirty="0" smtClean="0"/>
              <a:t>实例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作用域：</a:t>
            </a:r>
            <a:r>
              <a:rPr lang="en-US" altLang="zh-CN" dirty="0" smtClean="0"/>
              <a:t>Application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生命周期与应用的生命周期相同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单例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2"/>
            <a:r>
              <a:rPr lang="zh-CN" altLang="en-US" dirty="0" smtClean="0"/>
              <a:t>存在于整个应用运行时，并且同时只存在一个对象实例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10" name="AutoShape 12"/>
          <p:cNvSpPr>
            <a:spLocks noChangeArrowheads="1"/>
          </p:cNvSpPr>
          <p:nvPr/>
        </p:nvSpPr>
        <p:spPr bwMode="auto">
          <a:xfrm>
            <a:off x="683568" y="2022689"/>
            <a:ext cx="7776864" cy="405045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SqlSession session = </a:t>
            </a:r>
            <a:r>
              <a:rPr lang="en-US" altLang="zh-CN" sz="1600" b="1" dirty="0" err="1" smtClean="0">
                <a:solidFill>
                  <a:schemeClr val="accent5">
                    <a:lumMod val="10000"/>
                  </a:schemeClr>
                </a:solidFill>
              </a:rPr>
              <a:t>sqlSessionFactory.</a:t>
            </a:r>
            <a:r>
              <a:rPr lang="en-US" altLang="zh-CN" sz="1600" b="1" dirty="0" err="1" smtClean="0">
                <a:solidFill>
                  <a:srgbClr val="FF0000"/>
                </a:solidFill>
              </a:rPr>
              <a:t>openSession</a:t>
            </a:r>
            <a:r>
              <a:rPr lang="en-US" altLang="zh-CN" sz="1600" b="1" dirty="0" smtClean="0">
                <a:solidFill>
                  <a:schemeClr val="accent5">
                    <a:lumMod val="10000"/>
                  </a:schemeClr>
                </a:solidFill>
              </a:rPr>
              <a:t>(</a:t>
            </a:r>
            <a:r>
              <a:rPr lang="en-US" altLang="zh-CN" sz="1600" b="1" dirty="0" err="1" smtClean="0">
                <a:solidFill>
                  <a:srgbClr val="FF0000"/>
                </a:solidFill>
              </a:rPr>
              <a:t>boolean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1600" b="1" dirty="0" err="1" smtClean="0">
                <a:solidFill>
                  <a:srgbClr val="FF0000"/>
                </a:solidFill>
              </a:rPr>
              <a:t>autoCommit</a:t>
            </a:r>
            <a:r>
              <a:rPr lang="en-US" altLang="zh-CN" sz="1600" b="1" dirty="0" smtClean="0">
                <a:solidFill>
                  <a:schemeClr val="accent5">
                    <a:lumMod val="10000"/>
                  </a:schemeClr>
                </a:solidFill>
              </a:rPr>
              <a:t>);</a:t>
            </a:r>
            <a:endParaRPr lang="en-US" altLang="zh-CN" sz="1600" b="1" dirty="0">
              <a:solidFill>
                <a:schemeClr val="accent5">
                  <a:lumMod val="10000"/>
                </a:schemeClr>
              </a:solidFill>
            </a:endParaRPr>
          </a:p>
        </p:txBody>
      </p:sp>
      <p:sp>
        <p:nvSpPr>
          <p:cNvPr id="11" name="AutoShape 14"/>
          <p:cNvSpPr>
            <a:spLocks noChangeArrowheads="1"/>
          </p:cNvSpPr>
          <p:nvPr/>
        </p:nvSpPr>
        <p:spPr bwMode="auto">
          <a:xfrm>
            <a:off x="5508104" y="2648749"/>
            <a:ext cx="3384376" cy="715089"/>
          </a:xfrm>
          <a:prstGeom prst="wedgeRoundRectCallout">
            <a:avLst>
              <a:gd name="adj1" fmla="val 283"/>
              <a:gd name="adj2" fmla="val -47326"/>
              <a:gd name="adj3" fmla="val 16667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true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：关闭事务控制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默认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false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：开启事务控制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224112" y="4432107"/>
            <a:ext cx="5714808" cy="371891"/>
            <a:chOff x="1403648" y="3795886"/>
            <a:chExt cx="5714808" cy="371891"/>
          </a:xfrm>
        </p:grpSpPr>
        <p:sp>
          <p:nvSpPr>
            <p:cNvPr id="15" name="圆角矩形 14"/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 bwMode="auto">
            <a:xfrm>
              <a:off x="1975126" y="3795886"/>
              <a:ext cx="5143330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7" name="Picture 8" descr="说话气泡new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827363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/>
            <p:cNvSpPr txBox="1"/>
            <p:nvPr/>
          </p:nvSpPr>
          <p:spPr bwMode="auto">
            <a:xfrm>
              <a:off x="2733885" y="3829223"/>
              <a:ext cx="3924472" cy="338554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：编写</a:t>
              </a:r>
              <a:r>
                <a:rPr lang="en-US" altLang="zh-CN" sz="1600" b="1" spc="300" dirty="0" err="1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MyBatisUtil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9" name="直接箭头连接符 18"/>
          <p:cNvCxnSpPr>
            <a:endCxn id="11" idx="4"/>
          </p:cNvCxnSpPr>
          <p:nvPr/>
        </p:nvCxnSpPr>
        <p:spPr>
          <a:xfrm>
            <a:off x="6300192" y="2355726"/>
            <a:ext cx="909678" cy="312144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r>
              <a:rPr lang="zh-CN" altLang="en-US" dirty="0" smtClean="0"/>
              <a:t>/</a:t>
            </a:r>
            <a:r>
              <a:rPr lang="en-US" altLang="zh-CN" dirty="0" smtClean="0"/>
              <a:t>48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核心对象</a:t>
            </a:r>
            <a:r>
              <a:rPr lang="en-US" altLang="zh-CN" smtClean="0"/>
              <a:t>5-3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0832" y="697589"/>
            <a:ext cx="7762875" cy="4443957"/>
          </a:xfrm>
        </p:spPr>
        <p:txBody>
          <a:bodyPr/>
          <a:lstStyle/>
          <a:p>
            <a:r>
              <a:rPr lang="en-US" altLang="zh-CN" dirty="0" err="1" smtClean="0"/>
              <a:t>SqlSession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包含了执行</a:t>
            </a:r>
            <a:r>
              <a:rPr lang="en-US" altLang="zh-CN" dirty="0" smtClean="0"/>
              <a:t>SQL</a:t>
            </a:r>
            <a:r>
              <a:rPr lang="zh-CN" altLang="en-US" dirty="0" smtClean="0"/>
              <a:t>所需的所有方法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对应一次数据库会话，会话结束必须关闭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线程级别，不能共享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5" name="AutoShape 12"/>
          <p:cNvSpPr>
            <a:spLocks noChangeArrowheads="1"/>
          </p:cNvSpPr>
          <p:nvPr/>
        </p:nvSpPr>
        <p:spPr bwMode="auto">
          <a:xfrm>
            <a:off x="971550" y="2441259"/>
            <a:ext cx="7416800" cy="1566163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SqlSession session = </a:t>
            </a:r>
            <a:r>
              <a:rPr lang="en-US" altLang="zh-CN" sz="1600" b="1" dirty="0" err="1">
                <a:solidFill>
                  <a:schemeClr val="accent5">
                    <a:lumMod val="10000"/>
                  </a:schemeClr>
                </a:solidFill>
              </a:rPr>
              <a:t>sqlSessionFactory.openSession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();</a:t>
            </a:r>
            <a:endParaRPr lang="en-US" altLang="zh-CN" sz="1600" b="1" dirty="0">
              <a:solidFill>
                <a:schemeClr val="accent5">
                  <a:lumMod val="10000"/>
                </a:schemeClr>
              </a:solidFill>
            </a:endParaRPr>
          </a:p>
          <a:p>
            <a:pPr>
              <a:defRPr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try {</a:t>
            </a:r>
            <a:endParaRPr lang="en-US" altLang="zh-CN" sz="1600" b="1" dirty="0">
              <a:solidFill>
                <a:schemeClr val="accent5">
                  <a:lumMod val="10000"/>
                </a:schemeClr>
              </a:solidFill>
            </a:endParaRPr>
          </a:p>
          <a:p>
            <a:pPr>
              <a:defRPr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      // do work</a:t>
            </a:r>
            <a:endParaRPr lang="en-US" altLang="zh-CN" sz="1600" b="1" dirty="0">
              <a:solidFill>
                <a:schemeClr val="accent5">
                  <a:lumMod val="10000"/>
                </a:schemeClr>
              </a:solidFill>
            </a:endParaRPr>
          </a:p>
          <a:p>
            <a:pPr>
              <a:defRPr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} finally {</a:t>
            </a:r>
            <a:endParaRPr lang="en-US" altLang="zh-CN" sz="1600" b="1" dirty="0">
              <a:solidFill>
                <a:schemeClr val="accent5">
                  <a:lumMod val="10000"/>
                </a:schemeClr>
              </a:solidFill>
            </a:endParaRPr>
          </a:p>
          <a:p>
            <a:pPr>
              <a:defRPr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     </a:t>
            </a:r>
            <a:r>
              <a:rPr lang="en-US" altLang="zh-CN" sz="1600" b="1" dirty="0" err="1">
                <a:solidFill>
                  <a:srgbClr val="FF0000"/>
                </a:solidFill>
              </a:rPr>
              <a:t>session.close</a:t>
            </a:r>
            <a:r>
              <a:rPr lang="en-US" altLang="zh-CN" sz="1600" b="1" dirty="0">
                <a:solidFill>
                  <a:srgbClr val="FF0000"/>
                </a:solidFill>
              </a:rPr>
              <a:t>();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}</a:t>
            </a:r>
            <a:endParaRPr lang="en-US" altLang="zh-CN" sz="1600" b="1" dirty="0">
              <a:solidFill>
                <a:schemeClr val="accent5">
                  <a:lumMod val="10000"/>
                </a:schemeClr>
              </a:solidFill>
            </a:endParaRPr>
          </a:p>
        </p:txBody>
      </p:sp>
      <p:grpSp>
        <p:nvGrpSpPr>
          <p:cNvPr id="9" name="组合 21"/>
          <p:cNvGrpSpPr/>
          <p:nvPr/>
        </p:nvGrpSpPr>
        <p:grpSpPr bwMode="auto">
          <a:xfrm>
            <a:off x="827608" y="3896959"/>
            <a:ext cx="7481685" cy="907042"/>
            <a:chOff x="1824589" y="4813179"/>
            <a:chExt cx="4344567" cy="447064"/>
          </a:xfrm>
        </p:grpSpPr>
        <p:sp>
          <p:nvSpPr>
            <p:cNvPr id="10" name="AutoShape 4"/>
            <p:cNvSpPr>
              <a:spLocks noChangeArrowheads="1"/>
            </p:cNvSpPr>
            <p:nvPr/>
          </p:nvSpPr>
          <p:spPr bwMode="gray">
            <a:xfrm>
              <a:off x="1824589" y="4945208"/>
              <a:ext cx="4306888" cy="315035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txBody>
            <a:bodyPr anchor="ctr"/>
            <a:lstStyle/>
            <a:p>
              <a:pPr>
                <a:defRPr/>
              </a:pPr>
              <a:r>
                <a:rPr lang="zh-CN" altLang="en-US" b="1" dirty="0" smtClean="0">
                  <a:ea typeface="微软雅黑" panose="020B0503020204020204" pitchFamily="34" charset="-122"/>
                  <a:cs typeface="Arial" panose="020B0604020202020204" pitchFamily="34" charset="0"/>
                </a:rPr>
                <a:t>在</a:t>
              </a:r>
              <a:r>
                <a:rPr lang="en-US" altLang="zh-CN" b="1" dirty="0" smtClean="0">
                  <a:ea typeface="微软雅黑" panose="020B0503020204020204" pitchFamily="34" charset="-122"/>
                  <a:cs typeface="Arial" panose="020B0604020202020204" pitchFamily="34" charset="0"/>
                </a:rPr>
                <a:t>SqlSession</a:t>
              </a:r>
              <a:r>
                <a:rPr lang="zh-CN" altLang="en-US" b="1" dirty="0" smtClean="0">
                  <a:ea typeface="微软雅黑" panose="020B0503020204020204" pitchFamily="34" charset="-122"/>
                  <a:cs typeface="Arial" panose="020B0604020202020204" pitchFamily="34" charset="0"/>
                </a:rPr>
                <a:t>里可以执行多次</a:t>
              </a:r>
              <a:r>
                <a:rPr lang="en-US" altLang="zh-CN" b="1" dirty="0" smtClean="0">
                  <a:ea typeface="微软雅黑" panose="020B0503020204020204" pitchFamily="34" charset="-122"/>
                  <a:cs typeface="Arial" panose="020B0604020202020204" pitchFamily="34" charset="0"/>
                </a:rPr>
                <a:t>SQL</a:t>
              </a:r>
              <a:r>
                <a:rPr lang="zh-CN" altLang="en-US" b="1" dirty="0" smtClean="0">
                  <a:ea typeface="微软雅黑" panose="020B0503020204020204" pitchFamily="34" charset="-122"/>
                  <a:cs typeface="Arial" panose="020B0604020202020204" pitchFamily="34" charset="0"/>
                </a:rPr>
                <a:t>语句，但一旦关闭了</a:t>
              </a:r>
              <a:r>
                <a:rPr lang="en-US" altLang="zh-CN" b="1" dirty="0" smtClean="0">
                  <a:ea typeface="微软雅黑" panose="020B0503020204020204" pitchFamily="34" charset="-122"/>
                  <a:cs typeface="Arial" panose="020B0604020202020204" pitchFamily="34" charset="0"/>
                </a:rPr>
                <a:t>SqlSession</a:t>
              </a:r>
              <a:r>
                <a:rPr lang="zh-CN" altLang="en-US" b="1" dirty="0" smtClean="0">
                  <a:ea typeface="微软雅黑" panose="020B0503020204020204" pitchFamily="34" charset="-122"/>
                  <a:cs typeface="Arial" panose="020B0604020202020204" pitchFamily="34" charset="0"/>
                </a:rPr>
                <a:t>就需要重新创建</a:t>
              </a:r>
              <a:endParaRPr lang="en-US" altLang="zh-CN" b="1" dirty="0"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9948" name="AutoShape 4"/>
            <p:cNvSpPr>
              <a:spLocks noChangeArrowheads="1"/>
            </p:cNvSpPr>
            <p:nvPr/>
          </p:nvSpPr>
          <p:spPr bwMode="gray">
            <a:xfrm>
              <a:off x="5885775" y="4813179"/>
              <a:ext cx="283381" cy="15199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round/>
            </a:ln>
          </p:spPr>
          <p:txBody>
            <a:bodyPr anchor="ctr"/>
            <a:lstStyle/>
            <a:p>
              <a:pPr algn="ctr"/>
              <a:r>
                <a:rPr lang="en-US" altLang="zh-CN" sz="2000" b="1" dirty="0">
                  <a:solidFill>
                    <a:srgbClr val="0C83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!</a:t>
              </a:r>
              <a:endParaRPr lang="en-US" altLang="zh-CN" sz="2000" b="1" dirty="0">
                <a:solidFill>
                  <a:srgbClr val="0C83B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AutoShape 14"/>
          <p:cNvSpPr>
            <a:spLocks noChangeArrowheads="1"/>
          </p:cNvSpPr>
          <p:nvPr/>
        </p:nvSpPr>
        <p:spPr bwMode="auto">
          <a:xfrm>
            <a:off x="3635377" y="2767136"/>
            <a:ext cx="4609032" cy="715089"/>
          </a:xfrm>
          <a:prstGeom prst="wedgeRoundRectCallout">
            <a:avLst>
              <a:gd name="adj1" fmla="val 283"/>
              <a:gd name="adj2" fmla="val -47326"/>
              <a:gd name="adj3" fmla="val 16667"/>
            </a:avLst>
          </a:prstGeom>
          <a:solidFill>
            <a:srgbClr val="009ADA"/>
          </a:solidFill>
          <a:ln w="381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92075" lvl="1"/>
            <a:r>
              <a:rPr lang="zh-CN" altLang="en-US" b="1" dirty="0">
                <a:solidFill>
                  <a:schemeClr val="lt1"/>
                </a:solidFill>
                <a:ea typeface="黑体" panose="02010609060101010101" pitchFamily="2" charset="-122"/>
              </a:rPr>
              <a:t>关闭</a:t>
            </a:r>
            <a:r>
              <a:rPr lang="en-US" altLang="zh-CN" b="1" dirty="0">
                <a:solidFill>
                  <a:schemeClr val="lt1"/>
                </a:solidFill>
                <a:ea typeface="黑体" panose="02010609060101010101" pitchFamily="2" charset="-122"/>
              </a:rPr>
              <a:t>SqlSession</a:t>
            </a:r>
            <a:r>
              <a:rPr lang="zh-CN" altLang="en-US" b="1" dirty="0">
                <a:solidFill>
                  <a:schemeClr val="lt1"/>
                </a:solidFill>
                <a:ea typeface="黑体" panose="02010609060101010101" pitchFamily="2" charset="-122"/>
              </a:rPr>
              <a:t>非常重要，必须要确保在</a:t>
            </a:r>
            <a:r>
              <a:rPr lang="en-US" altLang="zh-CN" b="1" dirty="0">
                <a:solidFill>
                  <a:schemeClr val="lt1"/>
                </a:solidFill>
                <a:ea typeface="黑体" panose="02010609060101010101" pitchFamily="2" charset="-122"/>
              </a:rPr>
              <a:t>finally</a:t>
            </a:r>
            <a:r>
              <a:rPr lang="zh-CN" altLang="en-US" b="1" dirty="0">
                <a:solidFill>
                  <a:schemeClr val="lt1"/>
                </a:solidFill>
                <a:ea typeface="黑体" panose="02010609060101010101" pitchFamily="2" charset="-122"/>
              </a:rPr>
              <a:t>方法体中正常关闭</a:t>
            </a:r>
            <a:endParaRPr lang="zh-CN" altLang="en-US" b="1" dirty="0">
              <a:solidFill>
                <a:schemeClr val="lt1"/>
              </a:solidFill>
              <a:ea typeface="黑体" panose="0201060906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29035" y="1882958"/>
            <a:ext cx="772446" cy="715506"/>
            <a:chOff x="3548698" y="2423160"/>
            <a:chExt cx="436880" cy="531495"/>
          </a:xfrm>
        </p:grpSpPr>
        <p:sp>
          <p:nvSpPr>
            <p:cNvPr id="21" name="TextBox 65"/>
            <p:cNvSpPr txBox="1"/>
            <p:nvPr/>
          </p:nvSpPr>
          <p:spPr>
            <a:xfrm>
              <a:off x="3548698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示例</a:t>
              </a:r>
              <a:endParaRPr lang="zh-CN" altLang="en-US" sz="1000" b="1" dirty="0">
                <a:solidFill>
                  <a:srgbClr val="0099D8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pic>
          <p:nvPicPr>
            <p:cNvPr id="22" name="图片 21" descr="C:\Users\Lenovo\Desktop\icon\电脑.png电脑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3627438" y="2423160"/>
              <a:ext cx="279400" cy="278765"/>
            </a:xfrm>
            <a:prstGeom prst="rect">
              <a:avLst/>
            </a:prstGeom>
          </p:spPr>
        </p:pic>
      </p:grpSp>
      <p:grpSp>
        <p:nvGrpSpPr>
          <p:cNvPr id="23" name="组合 22"/>
          <p:cNvGrpSpPr/>
          <p:nvPr/>
        </p:nvGrpSpPr>
        <p:grpSpPr>
          <a:xfrm>
            <a:off x="29446" y="3719208"/>
            <a:ext cx="655483" cy="663874"/>
            <a:chOff x="989013" y="3074035"/>
            <a:chExt cx="436880" cy="516890"/>
          </a:xfrm>
        </p:grpSpPr>
        <p:sp>
          <p:nvSpPr>
            <p:cNvPr id="24" name="TextBox 65"/>
            <p:cNvSpPr txBox="1"/>
            <p:nvPr/>
          </p:nvSpPr>
          <p:spPr>
            <a:xfrm>
              <a:off x="989013" y="334581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注意</a:t>
              </a:r>
              <a:endParaRPr lang="zh-CN" altLang="en-US" sz="1000" b="1" dirty="0">
                <a:solidFill>
                  <a:srgbClr val="0099D8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pic>
          <p:nvPicPr>
            <p:cNvPr id="25" name="图片 24" descr="C:\Users\Lenovo\Desktop\icon\注意(1).png注意(1)"/>
            <p:cNvPicPr>
              <a:picLocks noChangeAspect="1"/>
            </p:cNvPicPr>
            <p:nvPr/>
          </p:nvPicPr>
          <p:blipFill>
            <a:blip/>
            <a:srcRect/>
            <a:stretch>
              <a:fillRect/>
            </a:stretch>
          </p:blipFill>
          <p:spPr>
            <a:xfrm>
              <a:off x="1063308" y="3074035"/>
              <a:ext cx="288290" cy="249555"/>
            </a:xfrm>
            <a:prstGeom prst="rect">
              <a:avLst/>
            </a:prstGeom>
          </p:spPr>
        </p:pic>
      </p:grpSp>
      <p:cxnSp>
        <p:nvCxnSpPr>
          <p:cNvPr id="17" name="直接箭头连接符 16"/>
          <p:cNvCxnSpPr/>
          <p:nvPr/>
        </p:nvCxnSpPr>
        <p:spPr>
          <a:xfrm flipV="1">
            <a:off x="2627784" y="3124680"/>
            <a:ext cx="1007593" cy="311166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r>
              <a:rPr lang="zh-CN" altLang="en-US" dirty="0" smtClean="0"/>
              <a:t>/</a:t>
            </a:r>
            <a:r>
              <a:rPr lang="en-US" altLang="zh-CN" dirty="0" smtClean="0"/>
              <a:t>48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核心对象</a:t>
            </a:r>
            <a:r>
              <a:rPr lang="en-US" altLang="zh-CN" smtClean="0"/>
              <a:t>5-4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545" y="1015365"/>
            <a:ext cx="7762875" cy="3932649"/>
          </a:xfrm>
        </p:spPr>
        <p:txBody>
          <a:bodyPr/>
          <a:lstStyle/>
          <a:p>
            <a:r>
              <a:rPr lang="en-US" altLang="zh-CN" dirty="0" err="1" smtClean="0"/>
              <a:t>SqlSession</a:t>
            </a:r>
            <a:r>
              <a:rPr lang="zh-CN" altLang="en-US" dirty="0" smtClean="0"/>
              <a:t>的获取方式</a:t>
            </a:r>
            <a:endParaRPr lang="en-US" altLang="zh-CN" dirty="0" smtClean="0"/>
          </a:p>
          <a:p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en-US" altLang="zh-CN" dirty="0" err="1" smtClean="0"/>
              <a:t>SqlSession</a:t>
            </a:r>
            <a:r>
              <a:rPr lang="zh-CN" altLang="en-US" dirty="0" smtClean="0"/>
              <a:t>的两种使用方式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</a:t>
            </a:r>
            <a:r>
              <a:rPr lang="en-US" altLang="zh-CN" dirty="0" err="1" smtClean="0"/>
              <a:t>SqlSession</a:t>
            </a:r>
            <a:r>
              <a:rPr lang="zh-CN" altLang="en-US" dirty="0" smtClean="0"/>
              <a:t>实例直接运行映射的</a:t>
            </a:r>
            <a:r>
              <a:rPr lang="en-US" altLang="zh-CN" dirty="0" smtClean="0"/>
              <a:t>SQL</a:t>
            </a:r>
            <a:r>
              <a:rPr lang="zh-CN" altLang="en-US" dirty="0" smtClean="0"/>
              <a:t>语句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基于</a:t>
            </a:r>
            <a:r>
              <a:rPr lang="en-US" altLang="zh-CN" dirty="0" smtClean="0">
                <a:solidFill>
                  <a:srgbClr val="FF0000"/>
                </a:solidFill>
              </a:rPr>
              <a:t>Mapper</a:t>
            </a:r>
            <a:r>
              <a:rPr lang="zh-CN" altLang="en-US" dirty="0" smtClean="0">
                <a:solidFill>
                  <a:srgbClr val="FF0000"/>
                </a:solidFill>
              </a:rPr>
              <a:t>接口方式操作数据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5" name="AutoShape 12"/>
          <p:cNvSpPr>
            <a:spLocks noChangeArrowheads="1"/>
          </p:cNvSpPr>
          <p:nvPr/>
        </p:nvSpPr>
        <p:spPr bwMode="auto">
          <a:xfrm>
            <a:off x="900113" y="1623302"/>
            <a:ext cx="7416800" cy="1524512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String resource = "mybatis-config.xml"; 　　</a:t>
            </a:r>
            <a:endParaRPr lang="en-US" altLang="zh-CN" sz="1600" b="1" dirty="0">
              <a:solidFill>
                <a:schemeClr val="accent5">
                  <a:lumMod val="10000"/>
                </a:schemeClr>
              </a:solidFill>
            </a:endParaRPr>
          </a:p>
          <a:p>
            <a:pPr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600" b="1" dirty="0" err="1">
                <a:solidFill>
                  <a:schemeClr val="accent5">
                    <a:lumMod val="10000"/>
                  </a:schemeClr>
                </a:solidFill>
              </a:rPr>
              <a:t>InputStream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  is = </a:t>
            </a:r>
            <a:r>
              <a:rPr lang="en-US" altLang="zh-CN" sz="1600" b="1" dirty="0" err="1">
                <a:solidFill>
                  <a:schemeClr val="accent5">
                    <a:lumMod val="10000"/>
                  </a:schemeClr>
                </a:solidFill>
              </a:rPr>
              <a:t>Resources.getResourceAsStream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(resource); 　　</a:t>
            </a:r>
            <a:endParaRPr lang="en-US" altLang="zh-CN" sz="1600" b="1" dirty="0">
              <a:solidFill>
                <a:schemeClr val="accent5">
                  <a:lumMod val="10000"/>
                </a:schemeClr>
              </a:solidFill>
            </a:endParaRPr>
          </a:p>
          <a:p>
            <a:pPr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600" b="1" dirty="0" err="1">
                <a:solidFill>
                  <a:schemeClr val="accent5">
                    <a:lumMod val="10000"/>
                  </a:schemeClr>
                </a:solidFill>
              </a:rPr>
              <a:t>SqlSessionFactory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 factory = new </a:t>
            </a:r>
            <a:r>
              <a:rPr lang="en-US" altLang="zh-CN" sz="1600" b="1" dirty="0" err="1">
                <a:solidFill>
                  <a:schemeClr val="accent5">
                    <a:lumMod val="10000"/>
                  </a:schemeClr>
                </a:solidFill>
              </a:rPr>
              <a:t>SqlSessionFactoryBuilder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().build(is) ;</a:t>
            </a:r>
            <a:endParaRPr lang="en-US" altLang="zh-CN" sz="1600" b="1" dirty="0">
              <a:solidFill>
                <a:schemeClr val="accent5">
                  <a:lumMod val="10000"/>
                </a:schemeClr>
              </a:solidFill>
            </a:endParaRPr>
          </a:p>
          <a:p>
            <a:pPr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SqlSession</a:t>
            </a:r>
            <a:r>
              <a:rPr lang="en-US" altLang="zh-CN" sz="1600" dirty="0"/>
              <a:t> </a:t>
            </a:r>
            <a:r>
              <a:rPr lang="en-US" altLang="zh-CN" sz="1600" b="1" dirty="0" err="1">
                <a:solidFill>
                  <a:schemeClr val="accent5">
                    <a:lumMod val="10000"/>
                  </a:schemeClr>
                </a:solidFill>
              </a:rPr>
              <a:t>sqlSession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 = </a:t>
            </a:r>
            <a:r>
              <a:rPr lang="en-US" altLang="zh-CN" sz="1600" b="1" dirty="0" err="1">
                <a:solidFill>
                  <a:schemeClr val="accent5">
                    <a:lumMod val="10000"/>
                  </a:schemeClr>
                </a:solidFill>
              </a:rPr>
              <a:t>factory.openSession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();</a:t>
            </a:r>
            <a:endParaRPr lang="zh-CN" altLang="zh-CN" sz="1600" b="1" dirty="0" err="1">
              <a:solidFill>
                <a:schemeClr val="accent5">
                  <a:lumMod val="10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r>
              <a:rPr lang="zh-CN" altLang="en-US" dirty="0" smtClean="0"/>
              <a:t>/</a:t>
            </a:r>
            <a:r>
              <a:rPr lang="en-US" altLang="zh-CN" dirty="0" smtClean="0"/>
              <a:t>48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核心对象</a:t>
            </a:r>
            <a:r>
              <a:rPr lang="en-US" altLang="zh-CN" dirty="0" smtClean="0"/>
              <a:t>5-5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需求说明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</a:t>
            </a:r>
            <a:r>
              <a:rPr lang="en-US" altLang="zh-CN" dirty="0" err="1" smtClean="0"/>
              <a:t>SqlSession</a:t>
            </a:r>
            <a:r>
              <a:rPr lang="zh-CN" altLang="en-US" dirty="0" smtClean="0"/>
              <a:t>的两种使用方式实现用户表的查询操作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调用</a:t>
            </a:r>
            <a:r>
              <a:rPr lang="en-US" altLang="zh-CN" dirty="0" err="1" smtClean="0"/>
              <a:t>sqlSession.selectList</a:t>
            </a:r>
            <a:r>
              <a:rPr lang="en-US" altLang="zh-CN" dirty="0" smtClean="0"/>
              <a:t>()</a:t>
            </a:r>
            <a:r>
              <a:rPr lang="zh-CN" altLang="en-US" dirty="0" smtClean="0"/>
              <a:t>执行查询操作</a:t>
            </a:r>
            <a:endParaRPr lang="en-US" altLang="zh-CN" dirty="0" smtClean="0"/>
          </a:p>
          <a:p>
            <a:r>
              <a:rPr lang="zh-CN" altLang="en-US" dirty="0" smtClean="0"/>
              <a:t>调用</a:t>
            </a:r>
            <a:r>
              <a:rPr lang="en-US" altLang="zh-CN" dirty="0" err="1" smtClean="0"/>
              <a:t>sqlSession.getMapper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Mapper.class</a:t>
            </a:r>
            <a:r>
              <a:rPr lang="en-US" altLang="zh-CN" dirty="0" smtClean="0"/>
              <a:t>)</a:t>
            </a:r>
            <a:r>
              <a:rPr lang="zh-CN" altLang="en-US" dirty="0" smtClean="0"/>
              <a:t>执行</a:t>
            </a:r>
            <a:r>
              <a:rPr lang="en-US" altLang="zh-CN" dirty="0" smtClean="0"/>
              <a:t>DAO</a:t>
            </a:r>
            <a:r>
              <a:rPr lang="zh-CN" altLang="en-US" dirty="0" smtClean="0"/>
              <a:t>接口方法来实现对数据的查询操作</a:t>
            </a:r>
            <a:r>
              <a:rPr lang="en-US" altLang="zh-CN" dirty="0" smtClean="0"/>
              <a:t>	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1066524" y="4587974"/>
            <a:ext cx="5714808" cy="371891"/>
            <a:chOff x="1403648" y="3795886"/>
            <a:chExt cx="5714808" cy="371891"/>
          </a:xfrm>
        </p:grpSpPr>
        <p:sp>
          <p:nvSpPr>
            <p:cNvPr id="19" name="圆角矩形 18"/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 bwMode="auto">
            <a:xfrm>
              <a:off x="1975126" y="3795886"/>
              <a:ext cx="5143330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21" name="Picture 8" descr="说话气泡new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827363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Box 21"/>
            <p:cNvSpPr txBox="1"/>
            <p:nvPr/>
          </p:nvSpPr>
          <p:spPr bwMode="auto">
            <a:xfrm>
              <a:off x="2693810" y="3829223"/>
              <a:ext cx="4004622" cy="338554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：实现用户表的查询操作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5496" y="2098338"/>
            <a:ext cx="722253" cy="773016"/>
            <a:chOff x="2317433" y="1741805"/>
            <a:chExt cx="436880" cy="532130"/>
          </a:xfrm>
        </p:grpSpPr>
        <p:sp>
          <p:nvSpPr>
            <p:cNvPr id="24" name="TextBox 65"/>
            <p:cNvSpPr txBox="1"/>
            <p:nvPr/>
          </p:nvSpPr>
          <p:spPr>
            <a:xfrm>
              <a:off x="2317433" y="202882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分析</a:t>
              </a:r>
              <a:endParaRPr lang="zh-CN" altLang="en-US" sz="1000" b="1" dirty="0">
                <a:solidFill>
                  <a:srgbClr val="0099D8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pic>
          <p:nvPicPr>
            <p:cNvPr id="25" name="图片 24" descr="C:\Users\Lenovo\Desktop\icon\放大镜.png放大镜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2396173" y="1741805"/>
              <a:ext cx="279400" cy="280035"/>
            </a:xfrm>
            <a:prstGeom prst="rect">
              <a:avLst/>
            </a:prstGeom>
          </p:spPr>
        </p:pic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r>
              <a:rPr lang="zh-CN" altLang="en-US" dirty="0" smtClean="0"/>
              <a:t>/</a:t>
            </a:r>
            <a:r>
              <a:rPr lang="en-US" altLang="zh-CN" dirty="0" smtClean="0"/>
              <a:t>48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905" y="1361440"/>
            <a:ext cx="9144000" cy="2232025"/>
          </a:xfrm>
          <a:prstGeom prst="rect">
            <a:avLst/>
          </a:prstGeom>
          <a:solidFill>
            <a:srgbClr val="0099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2_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8190" y="1599565"/>
            <a:ext cx="5252720" cy="12934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875790" y="1892935"/>
            <a:ext cx="52419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 defTabSz="914400"/>
            <a:r>
              <a:rPr lang="zh-CN" altLang="en-US" sz="4000" b="1" kern="1400" spc="30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Calibri" panose="020F0502020204030204" pitchFamily="34" charset="0"/>
              </a:rPr>
              <a:t>线上线下</a:t>
            </a:r>
            <a:endParaRPr lang="zh-CN" altLang="en-US" sz="4000" b="1" kern="1400" spc="30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Calibri" panose="020F050202020403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916873" y="2835910"/>
            <a:ext cx="33832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/>
            <a:r>
              <a:rPr lang="zh-CN" altLang="en-US" sz="2800" spc="30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平台预习</a:t>
            </a:r>
            <a:endParaRPr lang="zh-CN" altLang="en-US" sz="2800" spc="30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r>
              <a:rPr lang="en-US" altLang="zh-CN" dirty="0" smtClean="0"/>
              <a:t>/48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非集成环境下的最佳实践</a:t>
            </a:r>
            <a:endParaRPr lang="en-US" altLang="zh-CN" smtClean="0"/>
          </a:p>
          <a:p>
            <a:pPr lvl="1"/>
            <a:r>
              <a:rPr lang="en-US" altLang="zh-CN" smtClean="0"/>
              <a:t>SqlSessionFactoryBuilder</a:t>
            </a:r>
            <a:endParaRPr lang="en-US" altLang="zh-CN" smtClean="0"/>
          </a:p>
          <a:p>
            <a:pPr lvl="2"/>
            <a:r>
              <a:rPr lang="zh-CN" altLang="en-US" smtClean="0"/>
              <a:t>用过即丢，推荐作用域范围：方法体内</a:t>
            </a:r>
            <a:endParaRPr lang="en-US" altLang="zh-CN" smtClean="0"/>
          </a:p>
          <a:p>
            <a:pPr lvl="1"/>
            <a:r>
              <a:rPr lang="en-US" altLang="zh-CN" smtClean="0"/>
              <a:t>SqlSessionFactory</a:t>
            </a:r>
            <a:endParaRPr lang="en-US" altLang="zh-CN" smtClean="0"/>
          </a:p>
          <a:p>
            <a:pPr lvl="2"/>
            <a:r>
              <a:rPr lang="zh-CN" altLang="en-US" smtClean="0"/>
              <a:t>最佳作用域范围：应用的全局作用域</a:t>
            </a:r>
            <a:endParaRPr lang="en-US" altLang="zh-CN" smtClean="0"/>
          </a:p>
          <a:p>
            <a:pPr lvl="2"/>
            <a:r>
              <a:rPr lang="zh-CN" altLang="en-US" smtClean="0"/>
              <a:t>生命周期与应用的生命周期相同</a:t>
            </a:r>
            <a:endParaRPr lang="en-US" altLang="zh-CN" smtClean="0"/>
          </a:p>
          <a:p>
            <a:pPr lvl="1"/>
            <a:r>
              <a:rPr lang="en-US" altLang="zh-CN" smtClean="0"/>
              <a:t>SqlSession</a:t>
            </a:r>
            <a:endParaRPr lang="en-US" altLang="zh-CN" smtClean="0"/>
          </a:p>
          <a:p>
            <a:pPr lvl="2"/>
            <a:r>
              <a:rPr lang="zh-CN" altLang="en-US" smtClean="0"/>
              <a:t>线程级</a:t>
            </a:r>
            <a:endParaRPr lang="en-US" altLang="zh-CN" smtClean="0"/>
          </a:p>
          <a:p>
            <a:pPr lvl="2"/>
            <a:r>
              <a:rPr lang="zh-CN" altLang="en-US" smtClean="0"/>
              <a:t>一个</a:t>
            </a:r>
            <a:r>
              <a:rPr lang="en-US" altLang="zh-CN" smtClean="0"/>
              <a:t>request</a:t>
            </a:r>
            <a:r>
              <a:rPr lang="zh-CN" altLang="en-US" smtClean="0"/>
              <a:t>请求期间</a:t>
            </a:r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r>
              <a:rPr lang="zh-CN" altLang="en-US" dirty="0" smtClean="0"/>
              <a:t>/</a:t>
            </a:r>
            <a:r>
              <a:rPr lang="en-US" altLang="zh-CN" dirty="0" smtClean="0"/>
              <a:t>48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学员操作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实现供应商表的查询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需求说明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在上一个练习的基础上，实现对供应商表的查询操作（查询出全部数据）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编写工具类</a:t>
            </a:r>
            <a:r>
              <a:rPr lang="en-US" altLang="zh-CN" dirty="0" smtClean="0"/>
              <a:t>-MyBatisUtil.java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分别使用两种方式实现，并对比两种方式的区别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通过</a:t>
            </a:r>
            <a:r>
              <a:rPr lang="en-US" altLang="zh-CN" dirty="0" err="1" smtClean="0"/>
              <a:t>SqlSession</a:t>
            </a:r>
            <a:r>
              <a:rPr lang="zh-CN" altLang="en-US" dirty="0" smtClean="0"/>
              <a:t>实例直接运行映射的</a:t>
            </a:r>
            <a:r>
              <a:rPr lang="en-US" altLang="zh-CN" dirty="0" smtClean="0"/>
              <a:t>SQL</a:t>
            </a:r>
            <a:r>
              <a:rPr lang="zh-CN" altLang="en-US" dirty="0" smtClean="0"/>
              <a:t>语句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基于</a:t>
            </a:r>
            <a:r>
              <a:rPr lang="en-US" altLang="zh-CN" dirty="0" smtClean="0"/>
              <a:t>Mapper</a:t>
            </a:r>
            <a:r>
              <a:rPr lang="zh-CN" altLang="en-US" dirty="0" smtClean="0"/>
              <a:t>接口方式操作数据</a:t>
            </a:r>
            <a:endParaRPr lang="en-US" altLang="zh-CN" dirty="0" smtClean="0"/>
          </a:p>
        </p:txBody>
      </p:sp>
      <p:grpSp>
        <p:nvGrpSpPr>
          <p:cNvPr id="13" name="组合 12"/>
          <p:cNvGrpSpPr/>
          <p:nvPr/>
        </p:nvGrpSpPr>
        <p:grpSpPr>
          <a:xfrm>
            <a:off x="179512" y="753460"/>
            <a:ext cx="720080" cy="635000"/>
            <a:chOff x="1635443" y="866140"/>
            <a:chExt cx="436880" cy="635000"/>
          </a:xfrm>
        </p:grpSpPr>
        <p:sp>
          <p:nvSpPr>
            <p:cNvPr id="14" name="TextBox 65"/>
            <p:cNvSpPr txBox="1"/>
            <p:nvPr/>
          </p:nvSpPr>
          <p:spPr>
            <a:xfrm>
              <a:off x="1635443" y="1256030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练习</a:t>
              </a:r>
              <a:endParaRPr lang="zh-CN" altLang="en-US" sz="1000" b="1" dirty="0">
                <a:solidFill>
                  <a:srgbClr val="0099D8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pic>
          <p:nvPicPr>
            <p:cNvPr id="15" name="图片 14" descr="C:\Users\Lenovo\Desktop\icon\鼠标-2.png鼠标-2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653858" y="866140"/>
              <a:ext cx="400050" cy="400050"/>
            </a:xfrm>
            <a:prstGeom prst="rect">
              <a:avLst/>
            </a:prstGeom>
          </p:spPr>
        </p:pic>
      </p:grpSp>
      <p:sp>
        <p:nvSpPr>
          <p:cNvPr id="21" name="圆角矩形 20"/>
          <p:cNvSpPr/>
          <p:nvPr/>
        </p:nvSpPr>
        <p:spPr bwMode="auto">
          <a:xfrm>
            <a:off x="2483768" y="4371950"/>
            <a:ext cx="3194528" cy="321469"/>
          </a:xfrm>
          <a:prstGeom prst="roundRect">
            <a:avLst/>
          </a:prstGeom>
          <a:solidFill>
            <a:srgbClr val="00B0F0"/>
          </a:solidFill>
          <a:ln cmpd="sng">
            <a:noFill/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 spc="225" dirty="0" smtClean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完成时间：</a:t>
            </a:r>
            <a:r>
              <a:rPr lang="en-US" altLang="zh-CN" b="1" spc="225" dirty="0" smtClean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b="1" spc="225" dirty="0" smtClean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b="1" spc="225" dirty="0">
              <a:solidFill>
                <a:srgbClr val="FBFFF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r>
              <a:rPr lang="zh-CN" altLang="en-US" dirty="0" smtClean="0"/>
              <a:t>/</a:t>
            </a:r>
            <a:r>
              <a:rPr lang="en-US" altLang="zh-CN" dirty="0" smtClean="0"/>
              <a:t>48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共性问题集中讲解</a:t>
            </a:r>
            <a:endParaRPr lang="zh-CN" altLang="en-US" smtClean="0"/>
          </a:p>
        </p:txBody>
      </p:sp>
      <p:sp>
        <p:nvSpPr>
          <p:cNvPr id="2560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常见问题及解决办法</a:t>
            </a:r>
            <a:endParaRPr lang="en-US" altLang="zh-CN" smtClean="0"/>
          </a:p>
          <a:p>
            <a:r>
              <a:rPr lang="zh-CN" altLang="en-US" smtClean="0"/>
              <a:t>代码规范问题</a:t>
            </a:r>
            <a:endParaRPr lang="zh-CN" altLang="en-US" smtClean="0"/>
          </a:p>
          <a:p>
            <a:r>
              <a:rPr lang="zh-CN" altLang="en-US" smtClean="0"/>
              <a:t>调试技巧</a:t>
            </a:r>
            <a:endParaRPr lang="en-US" altLang="zh-CN" smtClean="0"/>
          </a:p>
          <a:p>
            <a:endParaRPr lang="zh-CN" altLang="en-US" smtClean="0"/>
          </a:p>
          <a:p>
            <a:endParaRPr lang="zh-CN" altLang="en-US" dirty="0" smtClean="0"/>
          </a:p>
        </p:txBody>
      </p:sp>
      <p:grpSp>
        <p:nvGrpSpPr>
          <p:cNvPr id="43012" name="组合 29"/>
          <p:cNvGrpSpPr/>
          <p:nvPr/>
        </p:nvGrpSpPr>
        <p:grpSpPr bwMode="auto">
          <a:xfrm>
            <a:off x="1857376" y="2411017"/>
            <a:ext cx="5929313" cy="1544241"/>
            <a:chOff x="1857356" y="3214688"/>
            <a:chExt cx="5929353" cy="2058989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43015" name="组合 7"/>
            <p:cNvGrpSpPr/>
            <p:nvPr/>
          </p:nvGrpSpPr>
          <p:grpSpPr bwMode="auto">
            <a:xfrm>
              <a:off x="1924031" y="3214688"/>
              <a:ext cx="5862678" cy="2058989"/>
              <a:chOff x="2066315" y="2227264"/>
              <a:chExt cx="5862756" cy="2059018"/>
            </a:xfrm>
          </p:grpSpPr>
          <p:grpSp>
            <p:nvGrpSpPr>
              <p:cNvPr id="43016" name="组合 19"/>
              <p:cNvGrpSpPr/>
              <p:nvPr/>
            </p:nvGrpSpPr>
            <p:grpSpPr bwMode="auto">
              <a:xfrm>
                <a:off x="2066315" y="2227264"/>
                <a:ext cx="5862756" cy="2059018"/>
                <a:chOff x="2066296" y="2227167"/>
                <a:chExt cx="5862795" cy="2059104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grpSp>
              <p:nvGrpSpPr>
                <p:cNvPr id="43021" name="组合 17"/>
                <p:cNvGrpSpPr/>
                <p:nvPr/>
              </p:nvGrpSpPr>
              <p:grpSpPr bwMode="auto">
                <a:xfrm>
                  <a:off x="2066296" y="2227167"/>
                  <a:ext cx="5148401" cy="2059104"/>
                  <a:chOff x="2066296" y="2084291"/>
                  <a:chExt cx="5148401" cy="2059104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3" y="2928889"/>
                    <a:ext cx="4713414" cy="878142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</a:ln>
                  <a:effectLst/>
                </p:spPr>
                <p:txBody>
                  <a:bodyPr tIns="118800">
                    <a:spAutoFit/>
                  </a:bodyPr>
                  <a:lstStyle/>
                  <a:p>
                    <a:pPr algn="ctr" eaLnBrk="0" fontAlgn="auto" hangingPunct="0">
                      <a:spcAft>
                        <a:spcPts val="0"/>
                      </a:spcAft>
                      <a:defRPr/>
                    </a:pPr>
                    <a:r>
                      <a:rPr lang="zh-CN" altLang="en-US" sz="3200" b="1" kern="0" spc="300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共性问题集中讲解   </a:t>
                    </a:r>
                    <a:endParaRPr lang="en-US" altLang="zh-CN" sz="3200" b="1" kern="0" spc="300" dirty="0">
                      <a:solidFill>
                        <a:schemeClr val="tx2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</p:grpSp>
          <p:grpSp>
            <p:nvGrpSpPr>
              <p:cNvPr id="43017" name="组合 23"/>
              <p:cNvGrpSpPr/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  <a:gd name="connsiteX0-19" fmla="*/ 691861 w 691861"/>
                    <a:gd name="connsiteY0-20" fmla="*/ 1857375 h 1866444"/>
                    <a:gd name="connsiteX1-21" fmla="*/ 0 w 691861"/>
                    <a:gd name="connsiteY1-22" fmla="*/ 0 h 1866444"/>
                    <a:gd name="connsiteX2-23" fmla="*/ 48901 w 691861"/>
                    <a:gd name="connsiteY2-24" fmla="*/ 1857375 h 1866444"/>
                    <a:gd name="connsiteX3-25" fmla="*/ 39834 w 691861"/>
                    <a:gd name="connsiteY3-26" fmla="*/ 1866444 h 1866444"/>
                    <a:gd name="connsiteX4-27" fmla="*/ 691861 w 691861"/>
                    <a:gd name="connsiteY4-28" fmla="*/ 1857375 h 1866444"/>
                    <a:gd name="connsiteX0-29" fmla="*/ 1049019 w 1049019"/>
                    <a:gd name="connsiteY0-30" fmla="*/ 1857375 h 1866444"/>
                    <a:gd name="connsiteX1-31" fmla="*/ 0 w 1049019"/>
                    <a:gd name="connsiteY1-32" fmla="*/ 0 h 1866444"/>
                    <a:gd name="connsiteX2-33" fmla="*/ 48901 w 1049019"/>
                    <a:gd name="connsiteY2-34" fmla="*/ 1857375 h 1866444"/>
                    <a:gd name="connsiteX3-35" fmla="*/ 39834 w 1049019"/>
                    <a:gd name="connsiteY3-36" fmla="*/ 1866444 h 1866444"/>
                    <a:gd name="connsiteX4-37" fmla="*/ 1049019 w 1049019"/>
                    <a:gd name="connsiteY4-38" fmla="*/ 1857375 h 1866444"/>
                    <a:gd name="connsiteX0-39" fmla="*/ 1334739 w 1334739"/>
                    <a:gd name="connsiteY0-40" fmla="*/ 1857375 h 1866444"/>
                    <a:gd name="connsiteX1-41" fmla="*/ 0 w 1334739"/>
                    <a:gd name="connsiteY1-42" fmla="*/ 0 h 1866444"/>
                    <a:gd name="connsiteX2-43" fmla="*/ 48901 w 1334739"/>
                    <a:gd name="connsiteY2-44" fmla="*/ 1857375 h 1866444"/>
                    <a:gd name="connsiteX3-45" fmla="*/ 39834 w 1334739"/>
                    <a:gd name="connsiteY3-46" fmla="*/ 1866444 h 1866444"/>
                    <a:gd name="connsiteX4-47" fmla="*/ 1334739 w 1334739"/>
                    <a:gd name="connsiteY4-4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r>
              <a:rPr lang="zh-CN" altLang="en-US" dirty="0" smtClean="0"/>
              <a:t>/</a:t>
            </a:r>
            <a:r>
              <a:rPr lang="en-US" altLang="zh-CN" dirty="0" smtClean="0"/>
              <a:t>48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系统核心配置文件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545" y="699543"/>
            <a:ext cx="7762875" cy="3709898"/>
          </a:xfrm>
        </p:spPr>
        <p:txBody>
          <a:bodyPr/>
          <a:lstStyle/>
          <a:p>
            <a:r>
              <a:rPr lang="en-US" altLang="zh-CN" dirty="0" smtClean="0"/>
              <a:t>mybatis-config.xml </a:t>
            </a:r>
            <a:r>
              <a:rPr lang="zh-CN" altLang="en-US" dirty="0" smtClean="0"/>
              <a:t>系统核心配置文件</a:t>
            </a:r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5" name="AutoShape 12"/>
          <p:cNvSpPr>
            <a:spLocks noChangeArrowheads="1"/>
          </p:cNvSpPr>
          <p:nvPr/>
        </p:nvSpPr>
        <p:spPr bwMode="auto">
          <a:xfrm>
            <a:off x="899592" y="1203598"/>
            <a:ext cx="6237522" cy="3637919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381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indent="-342900" defTabSz="381000">
              <a:lnSpc>
                <a:spcPct val="150000"/>
              </a:lnSpc>
              <a:buClr>
                <a:srgbClr val="0B9FDD"/>
              </a:buClr>
              <a:buSzPct val="100000"/>
              <a:buFont typeface="Wingdings" panose="05000000000000000000" pitchFamily="2" charset="2"/>
              <a:buChar char="n"/>
            </a:pPr>
            <a:r>
              <a:rPr lang="en-US" altLang="zh-CN" sz="2000" dirty="0" smtClean="0">
                <a:solidFill>
                  <a:srgbClr val="000000"/>
                </a:solidFill>
                <a:ea typeface="微软雅黑" panose="020B0503020204020204" pitchFamily="34" charset="-122"/>
              </a:rPr>
              <a:t>configuration </a:t>
            </a:r>
            <a:r>
              <a:rPr lang="zh-CN" altLang="en-US" sz="2000" dirty="0" smtClean="0">
                <a:solidFill>
                  <a:srgbClr val="000000"/>
                </a:solidFill>
                <a:ea typeface="微软雅黑" panose="020B0503020204020204" pitchFamily="34" charset="-122"/>
              </a:rPr>
              <a:t>配置</a:t>
            </a:r>
            <a:endParaRPr lang="en-US" altLang="zh-CN" sz="2000" dirty="0">
              <a:solidFill>
                <a:srgbClr val="000000"/>
              </a:solidFill>
              <a:ea typeface="微软雅黑" panose="020B0503020204020204" pitchFamily="34" charset="-122"/>
            </a:endParaRPr>
          </a:p>
          <a:p>
            <a:pPr marL="742950" lvl="1" indent="-285750">
              <a:buClr>
                <a:srgbClr val="0B9FDD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ea typeface="微软雅黑" panose="020B0503020204020204" pitchFamily="34" charset="-122"/>
              </a:rPr>
              <a:t>properties    </a:t>
            </a:r>
            <a:r>
              <a:rPr lang="zh-CN" altLang="en-US" dirty="0">
                <a:ea typeface="微软雅黑" panose="020B0503020204020204" pitchFamily="34" charset="-122"/>
              </a:rPr>
              <a:t>可以配置在</a:t>
            </a:r>
            <a:r>
              <a:rPr lang="en-US" altLang="zh-CN" dirty="0">
                <a:ea typeface="微软雅黑" panose="020B0503020204020204" pitchFamily="34" charset="-122"/>
              </a:rPr>
              <a:t>Java </a:t>
            </a:r>
            <a:r>
              <a:rPr lang="zh-CN" altLang="en-US" dirty="0">
                <a:ea typeface="微软雅黑" panose="020B0503020204020204" pitchFamily="34" charset="-122"/>
              </a:rPr>
              <a:t>属性配置文件中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marL="742950" lvl="1" indent="-285750">
              <a:buClr>
                <a:srgbClr val="0B9FDD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ea typeface="微软雅黑" panose="020B0503020204020204" pitchFamily="34" charset="-122"/>
              </a:rPr>
              <a:t>settings    </a:t>
            </a:r>
            <a:r>
              <a:rPr lang="zh-CN" altLang="en-US" dirty="0">
                <a:ea typeface="微软雅黑" panose="020B0503020204020204" pitchFamily="34" charset="-122"/>
              </a:rPr>
              <a:t>修改 </a:t>
            </a:r>
            <a:r>
              <a:rPr lang="en-US" altLang="zh-CN" dirty="0" err="1">
                <a:ea typeface="微软雅黑" panose="020B0503020204020204" pitchFamily="34" charset="-122"/>
              </a:rPr>
              <a:t>MyBatis</a:t>
            </a:r>
            <a:r>
              <a:rPr lang="en-US" altLang="zh-CN" dirty="0">
                <a:ea typeface="微软雅黑" panose="020B0503020204020204" pitchFamily="34" charset="-122"/>
              </a:rPr>
              <a:t> </a:t>
            </a:r>
            <a:r>
              <a:rPr lang="zh-CN" altLang="en-US" dirty="0">
                <a:ea typeface="微软雅黑" panose="020B0503020204020204" pitchFamily="34" charset="-122"/>
              </a:rPr>
              <a:t>在运行时的行为方式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marL="742950" lvl="1" indent="-285750">
              <a:buClr>
                <a:srgbClr val="0B9FDD"/>
              </a:buClr>
              <a:buFont typeface="Wingdings" panose="05000000000000000000" pitchFamily="2" charset="2"/>
              <a:buChar char="l"/>
            </a:pPr>
            <a:r>
              <a:rPr lang="en-US" altLang="zh-CN" dirty="0" err="1">
                <a:ea typeface="微软雅黑" panose="020B0503020204020204" pitchFamily="34" charset="-122"/>
              </a:rPr>
              <a:t>typeAliases</a:t>
            </a:r>
            <a:r>
              <a:rPr lang="en-US" altLang="zh-CN" dirty="0">
                <a:ea typeface="微软雅黑" panose="020B0503020204020204" pitchFamily="34" charset="-122"/>
              </a:rPr>
              <a:t>   </a:t>
            </a:r>
            <a:r>
              <a:rPr lang="zh-CN" altLang="en-US" dirty="0">
                <a:ea typeface="微软雅黑" panose="020B0503020204020204" pitchFamily="34" charset="-122"/>
              </a:rPr>
              <a:t>为 </a:t>
            </a:r>
            <a:r>
              <a:rPr lang="en-US" altLang="zh-CN" dirty="0">
                <a:ea typeface="微软雅黑" panose="020B0503020204020204" pitchFamily="34" charset="-122"/>
              </a:rPr>
              <a:t>Java </a:t>
            </a:r>
            <a:r>
              <a:rPr lang="zh-CN" altLang="en-US" dirty="0">
                <a:ea typeface="微软雅黑" panose="020B0503020204020204" pitchFamily="34" charset="-122"/>
              </a:rPr>
              <a:t>类型命名一个别名（简称）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marL="742950" lvl="1" indent="-285750">
              <a:buClr>
                <a:srgbClr val="0B9FDD"/>
              </a:buClr>
              <a:buFont typeface="Wingdings" panose="05000000000000000000" pitchFamily="2" charset="2"/>
              <a:buChar char="l"/>
            </a:pPr>
            <a:r>
              <a:rPr lang="en-US" altLang="zh-CN" dirty="0" err="1">
                <a:ea typeface="微软雅黑" panose="020B0503020204020204" pitchFamily="34" charset="-122"/>
              </a:rPr>
              <a:t>typeHandlers</a:t>
            </a:r>
            <a:r>
              <a:rPr lang="en-US" altLang="zh-CN" dirty="0">
                <a:ea typeface="微软雅黑" panose="020B0503020204020204" pitchFamily="34" charset="-122"/>
              </a:rPr>
              <a:t>   </a:t>
            </a:r>
            <a:r>
              <a:rPr lang="zh-CN" altLang="en-US" dirty="0">
                <a:ea typeface="微软雅黑" panose="020B0503020204020204" pitchFamily="34" charset="-122"/>
              </a:rPr>
              <a:t>类型处理器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marL="742950" lvl="1" indent="-285750">
              <a:buClr>
                <a:srgbClr val="0B9FDD"/>
              </a:buClr>
              <a:buFont typeface="Wingdings" panose="05000000000000000000" pitchFamily="2" charset="2"/>
              <a:buChar char="l"/>
            </a:pPr>
            <a:r>
              <a:rPr lang="en-US" altLang="zh-CN" dirty="0" err="1">
                <a:ea typeface="微软雅黑" panose="020B0503020204020204" pitchFamily="34" charset="-122"/>
              </a:rPr>
              <a:t>objectFactory</a:t>
            </a:r>
            <a:r>
              <a:rPr lang="en-US" altLang="zh-CN" dirty="0">
                <a:ea typeface="微软雅黑" panose="020B0503020204020204" pitchFamily="34" charset="-122"/>
              </a:rPr>
              <a:t>   </a:t>
            </a:r>
            <a:r>
              <a:rPr lang="zh-CN" altLang="en-US" dirty="0">
                <a:ea typeface="微软雅黑" panose="020B0503020204020204" pitchFamily="34" charset="-122"/>
              </a:rPr>
              <a:t>对象工厂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marL="742950" lvl="1" indent="-285750">
              <a:buClr>
                <a:srgbClr val="0B9FDD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ea typeface="微软雅黑" panose="020B0503020204020204" pitchFamily="34" charset="-122"/>
              </a:rPr>
              <a:t>plugins   </a:t>
            </a:r>
            <a:r>
              <a:rPr lang="zh-CN" altLang="en-US" dirty="0">
                <a:ea typeface="微软雅黑" panose="020B0503020204020204" pitchFamily="34" charset="-122"/>
              </a:rPr>
              <a:t>插件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marL="742950" lvl="1" indent="-285750">
              <a:buClr>
                <a:srgbClr val="0B9FDD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ea typeface="微软雅黑" panose="020B0503020204020204" pitchFamily="34" charset="-122"/>
              </a:rPr>
              <a:t>environments   </a:t>
            </a:r>
            <a:r>
              <a:rPr lang="zh-CN" altLang="en-US" dirty="0">
                <a:ea typeface="微软雅黑" panose="020B0503020204020204" pitchFamily="34" charset="-122"/>
              </a:rPr>
              <a:t>环境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marL="742950" lvl="1" indent="-285750">
              <a:buClr>
                <a:srgbClr val="0B9FDD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FF0000"/>
                </a:solidFill>
                <a:ea typeface="微软雅黑" panose="020B0503020204020204" pitchFamily="34" charset="-122"/>
              </a:rPr>
              <a:t>environment   </a:t>
            </a:r>
            <a:r>
              <a:rPr lang="zh-CN" altLang="en-US" dirty="0">
                <a:solidFill>
                  <a:srgbClr val="FF0000"/>
                </a:solidFill>
                <a:ea typeface="微软雅黑" panose="020B0503020204020204" pitchFamily="34" charset="-122"/>
              </a:rPr>
              <a:t>环境变量</a:t>
            </a:r>
            <a:endParaRPr lang="en-US" altLang="zh-CN" dirty="0">
              <a:solidFill>
                <a:srgbClr val="FF0000"/>
              </a:solidFill>
              <a:ea typeface="微软雅黑" panose="020B0503020204020204" pitchFamily="34" charset="-122"/>
            </a:endParaRPr>
          </a:p>
          <a:p>
            <a:pPr marL="1200150" lvl="2" indent="-285750" fontAlgn="base">
              <a:spcBef>
                <a:spcPct val="20000"/>
              </a:spcBef>
              <a:spcAft>
                <a:spcPct val="0"/>
              </a:spcAft>
              <a:buClr>
                <a:srgbClr val="0099D8"/>
              </a:buClr>
              <a:buFont typeface="Webdings" panose="05030102010509060703" charset="0"/>
              <a:buChar char="4"/>
              <a:defRPr/>
            </a:pPr>
            <a:r>
              <a:rPr lang="en-US" altLang="zh-CN" sz="1600" dirty="0" err="1">
                <a:solidFill>
                  <a:schemeClr val="accent5">
                    <a:lumMod val="10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transactionManager</a:t>
            </a:r>
            <a:r>
              <a:rPr lang="en-US" altLang="zh-CN" sz="1600" dirty="0">
                <a:solidFill>
                  <a:schemeClr val="accent5">
                    <a:lumMod val="10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  </a:t>
            </a:r>
            <a:r>
              <a:rPr lang="zh-CN" altLang="en-US" sz="1600" dirty="0">
                <a:solidFill>
                  <a:schemeClr val="accent5">
                    <a:lumMod val="10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事务管理器</a:t>
            </a:r>
            <a:endParaRPr lang="en-US" altLang="zh-CN" sz="1600" dirty="0">
              <a:solidFill>
                <a:schemeClr val="accent5">
                  <a:lumMod val="10000"/>
                </a:schemeClr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200150" lvl="2" indent="-285750" fontAlgn="base">
              <a:spcBef>
                <a:spcPct val="20000"/>
              </a:spcBef>
              <a:spcAft>
                <a:spcPct val="0"/>
              </a:spcAft>
              <a:buClr>
                <a:srgbClr val="0099D8"/>
              </a:buClr>
              <a:buFont typeface="Webdings" panose="05030102010509060703" charset="0"/>
              <a:buChar char="4"/>
              <a:defRPr/>
            </a:pPr>
            <a:r>
              <a:rPr lang="en-US" altLang="zh-CN" sz="1600" dirty="0" err="1">
                <a:solidFill>
                  <a:schemeClr val="accent5">
                    <a:lumMod val="10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dataSource</a:t>
            </a:r>
            <a:r>
              <a:rPr lang="en-US" altLang="zh-CN" sz="1600" dirty="0">
                <a:solidFill>
                  <a:schemeClr val="accent5">
                    <a:lumMod val="10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   </a:t>
            </a:r>
            <a:r>
              <a:rPr lang="zh-CN" altLang="en-US" sz="1600" dirty="0">
                <a:solidFill>
                  <a:schemeClr val="accent5">
                    <a:lumMod val="10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数据源</a:t>
            </a:r>
            <a:endParaRPr lang="en-US" altLang="zh-CN" sz="1600" dirty="0">
              <a:solidFill>
                <a:schemeClr val="accent5">
                  <a:lumMod val="10000"/>
                </a:schemeClr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>
              <a:buClr>
                <a:srgbClr val="0B9FDD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ea typeface="微软雅黑" panose="020B0503020204020204" pitchFamily="34" charset="-122"/>
              </a:rPr>
              <a:t>mappers    </a:t>
            </a:r>
            <a:r>
              <a:rPr lang="zh-CN" altLang="en-US" dirty="0">
                <a:ea typeface="微软雅黑" panose="020B0503020204020204" pitchFamily="34" charset="-122"/>
              </a:rPr>
              <a:t>映射</a:t>
            </a:r>
            <a:r>
              <a:rPr lang="zh-CN" altLang="en-US" dirty="0" smtClean="0">
                <a:ea typeface="微软雅黑" panose="020B0503020204020204" pitchFamily="34" charset="-122"/>
              </a:rPr>
              <a:t>器</a:t>
            </a:r>
            <a:endParaRPr lang="zh-CN" altLang="zh-CN" sz="1600" b="1" dirty="0">
              <a:solidFill>
                <a:schemeClr val="accent5">
                  <a:lumMod val="10000"/>
                </a:schemeClr>
              </a:solidFill>
            </a:endParaRPr>
          </a:p>
        </p:txBody>
      </p:sp>
      <p:sp>
        <p:nvSpPr>
          <p:cNvPr id="7" name="AutoShape 2"/>
          <p:cNvSpPr>
            <a:spLocks noChangeArrowheads="1"/>
          </p:cNvSpPr>
          <p:nvPr/>
        </p:nvSpPr>
        <p:spPr bwMode="auto">
          <a:xfrm>
            <a:off x="7308304" y="1980734"/>
            <a:ext cx="1835696" cy="302984"/>
          </a:xfrm>
          <a:prstGeom prst="roundRect">
            <a:avLst>
              <a:gd name="adj" fmla="val 2593"/>
            </a:avLst>
          </a:prstGeom>
          <a:solidFill>
            <a:srgbClr val="009ADA"/>
          </a:solidFill>
          <a:ln w="381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fontAlgn="base"/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2" charset="-122"/>
              </a:rPr>
              <a:t>注意元素节点的顺序！</a:t>
            </a:r>
            <a:endParaRPr lang="zh-CN" altLang="en-US" sz="1350" b="1" dirty="0">
              <a:solidFill>
                <a:schemeClr val="bg1"/>
              </a:solidFill>
              <a:ea typeface="黑体" panose="02010609060101010101" pitchFamily="2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6462644" y="2113242"/>
            <a:ext cx="845660" cy="209080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r>
              <a:rPr lang="zh-CN" altLang="en-US" dirty="0" smtClean="0"/>
              <a:t>/</a:t>
            </a:r>
            <a:r>
              <a:rPr lang="en-US" altLang="zh-CN" dirty="0" smtClean="0"/>
              <a:t>48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配置</a:t>
            </a:r>
            <a:r>
              <a:rPr lang="en-US" altLang="zh-CN" smtClean="0"/>
              <a:t>properties</a:t>
            </a:r>
            <a:r>
              <a:rPr lang="zh-CN" altLang="en-US" smtClean="0"/>
              <a:t>元素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配置</a:t>
            </a:r>
            <a:r>
              <a:rPr lang="en-US" altLang="zh-CN" dirty="0" smtClean="0"/>
              <a:t>properties</a:t>
            </a:r>
            <a:r>
              <a:rPr lang="zh-CN" altLang="en-US" dirty="0" smtClean="0"/>
              <a:t>元素的两种方式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通过外部指定的方式</a:t>
            </a:r>
            <a:r>
              <a:rPr lang="zh-CN" altLang="en-US" dirty="0" smtClean="0"/>
              <a:t>（</a:t>
            </a:r>
            <a:r>
              <a:rPr lang="en-US" altLang="zh-CN" dirty="0" err="1" smtClean="0"/>
              <a:t>database.properties</a:t>
            </a:r>
            <a:r>
              <a:rPr lang="zh-CN" altLang="en-US" dirty="0" smtClean="0"/>
              <a:t>），</a:t>
            </a:r>
            <a:r>
              <a:rPr lang="zh-CN" altLang="zh-CN" dirty="0" smtClean="0"/>
              <a:t>实现动态配置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直接配置为</a:t>
            </a:r>
            <a:r>
              <a:rPr lang="en-US" altLang="zh-CN" dirty="0" smtClean="0"/>
              <a:t>xml</a:t>
            </a:r>
            <a:r>
              <a:rPr lang="zh-CN" altLang="en-US" dirty="0" smtClean="0"/>
              <a:t>，</a:t>
            </a:r>
            <a:r>
              <a:rPr lang="zh-CN" altLang="zh-CN" dirty="0" smtClean="0"/>
              <a:t>实现动态配置</a:t>
            </a:r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r>
              <a:rPr lang="zh-CN" altLang="en-US" dirty="0" smtClean="0"/>
              <a:t>/</a:t>
            </a:r>
            <a:r>
              <a:rPr lang="en-US" altLang="zh-CN" dirty="0" smtClean="0"/>
              <a:t>48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properties3-1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545" y="771550"/>
            <a:ext cx="7762875" cy="4271123"/>
          </a:xfrm>
        </p:spPr>
        <p:txBody>
          <a:bodyPr/>
          <a:lstStyle/>
          <a:p>
            <a:r>
              <a:rPr lang="zh-CN" altLang="zh-CN" dirty="0" smtClean="0"/>
              <a:t>通过外部指定的方式</a:t>
            </a:r>
            <a:r>
              <a:rPr lang="zh-CN" altLang="en-US" dirty="0" smtClean="0"/>
              <a:t>（</a:t>
            </a:r>
            <a:r>
              <a:rPr lang="en-US" altLang="zh-CN" dirty="0" err="1" smtClean="0"/>
              <a:t>database.properties</a:t>
            </a:r>
            <a:r>
              <a:rPr lang="zh-CN" altLang="en-US" dirty="0" smtClean="0"/>
              <a:t>），</a:t>
            </a:r>
            <a:r>
              <a:rPr lang="zh-CN" altLang="zh-CN" dirty="0" smtClean="0"/>
              <a:t>实现动态配置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配置</a:t>
            </a:r>
            <a:r>
              <a:rPr lang="en-US" altLang="zh-CN" dirty="0" smtClean="0"/>
              <a:t>properties</a:t>
            </a:r>
            <a:r>
              <a:rPr lang="zh-CN" altLang="en-US" dirty="0" smtClean="0"/>
              <a:t>的</a:t>
            </a:r>
            <a:r>
              <a:rPr lang="en-US" altLang="zh-CN" dirty="0" smtClean="0"/>
              <a:t>resource</a:t>
            </a:r>
            <a:r>
              <a:rPr lang="zh-CN" altLang="en-US" dirty="0" smtClean="0"/>
              <a:t>属性</a:t>
            </a:r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5" name="AutoShape 12"/>
          <p:cNvSpPr>
            <a:spLocks noChangeArrowheads="1"/>
          </p:cNvSpPr>
          <p:nvPr/>
        </p:nvSpPr>
        <p:spPr bwMode="auto">
          <a:xfrm>
            <a:off x="928662" y="1995686"/>
            <a:ext cx="7171730" cy="3046988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381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&lt;</a:t>
            </a:r>
            <a:r>
              <a:rPr lang="en-US" altLang="en-US" sz="1600" b="1" dirty="0">
                <a:solidFill>
                  <a:schemeClr val="accent5">
                    <a:lumMod val="10000"/>
                  </a:schemeClr>
                </a:solidFill>
              </a:rPr>
              <a:t>properties resource="</a:t>
            </a:r>
            <a:r>
              <a:rPr lang="en-US" altLang="zh-CN" sz="1600" b="1" dirty="0" err="1">
                <a:solidFill>
                  <a:schemeClr val="accent5">
                    <a:lumMod val="10000"/>
                  </a:schemeClr>
                </a:solidFill>
              </a:rPr>
              <a:t>database</a:t>
            </a:r>
            <a:r>
              <a:rPr lang="en-US" altLang="en-US" sz="1600" b="1" dirty="0" err="1">
                <a:solidFill>
                  <a:schemeClr val="accent5">
                    <a:lumMod val="10000"/>
                  </a:schemeClr>
                </a:solidFill>
              </a:rPr>
              <a:t>.properties</a:t>
            </a:r>
            <a:r>
              <a:rPr lang="en-US" altLang="en-US" sz="1600" b="1" dirty="0">
                <a:solidFill>
                  <a:schemeClr val="accent5">
                    <a:lumMod val="10000"/>
                  </a:schemeClr>
                </a:solidFill>
              </a:rPr>
              <a:t>"/&gt;      </a:t>
            </a:r>
            <a:endParaRPr lang="en-US" altLang="en-US" sz="1600" b="1" dirty="0">
              <a:solidFill>
                <a:schemeClr val="accent5">
                  <a:lumMod val="10000"/>
                </a:schemeClr>
              </a:solidFill>
            </a:endParaRPr>
          </a:p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......</a:t>
            </a:r>
            <a:endParaRPr lang="zh-CN" altLang="zh-CN" sz="1600" b="1" dirty="0">
              <a:solidFill>
                <a:schemeClr val="accent5">
                  <a:lumMod val="10000"/>
                </a:schemeClr>
              </a:solidFill>
            </a:endParaRPr>
          </a:p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&lt;</a:t>
            </a:r>
            <a:r>
              <a:rPr lang="en-US" altLang="zh-CN" sz="1600" b="1" dirty="0" err="1">
                <a:solidFill>
                  <a:schemeClr val="accent5">
                    <a:lumMod val="10000"/>
                  </a:schemeClr>
                </a:solidFill>
              </a:rPr>
              <a:t>dataSource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 type="POOLED"&gt;</a:t>
            </a:r>
            <a:endParaRPr lang="zh-CN" altLang="zh-CN" sz="1600" b="1" dirty="0">
              <a:solidFill>
                <a:schemeClr val="accent5">
                  <a:lumMod val="10000"/>
                </a:schemeClr>
              </a:solidFill>
            </a:endParaRPr>
          </a:p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	&lt;property name="driver" value="${driver}"/&gt;</a:t>
            </a:r>
            <a:endParaRPr lang="zh-CN" altLang="zh-CN" sz="1600" b="1" dirty="0">
              <a:solidFill>
                <a:schemeClr val="accent5">
                  <a:lumMod val="10000"/>
                </a:schemeClr>
              </a:solidFill>
            </a:endParaRPr>
          </a:p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	&lt;property name="</a:t>
            </a:r>
            <a:r>
              <a:rPr lang="en-US" altLang="zh-CN" sz="1600" b="1" dirty="0" err="1">
                <a:solidFill>
                  <a:schemeClr val="accent5">
                    <a:lumMod val="10000"/>
                  </a:schemeClr>
                </a:solidFill>
              </a:rPr>
              <a:t>url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" value="${</a:t>
            </a:r>
            <a:r>
              <a:rPr lang="en-US" altLang="zh-CN" sz="1600" b="1" dirty="0" err="1">
                <a:solidFill>
                  <a:schemeClr val="accent5">
                    <a:lumMod val="10000"/>
                  </a:schemeClr>
                </a:solidFill>
              </a:rPr>
              <a:t>url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}"/&gt;</a:t>
            </a:r>
            <a:endParaRPr lang="zh-CN" altLang="zh-CN" sz="1600" b="1" dirty="0">
              <a:solidFill>
                <a:schemeClr val="accent5">
                  <a:lumMod val="10000"/>
                </a:schemeClr>
              </a:solidFill>
            </a:endParaRPr>
          </a:p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	&lt;property name="username" value="${user}"/&gt;</a:t>
            </a:r>
            <a:endParaRPr lang="zh-CN" altLang="zh-CN" sz="1600" b="1" dirty="0">
              <a:solidFill>
                <a:schemeClr val="accent5">
                  <a:lumMod val="10000"/>
                </a:schemeClr>
              </a:solidFill>
            </a:endParaRPr>
          </a:p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	&lt;property name="password" value="${password}"/&gt;</a:t>
            </a:r>
            <a:endParaRPr lang="zh-CN" altLang="zh-CN" sz="1600" b="1" dirty="0">
              <a:solidFill>
                <a:schemeClr val="accent5">
                  <a:lumMod val="10000"/>
                </a:schemeClr>
              </a:solidFill>
            </a:endParaRPr>
          </a:p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&lt;/</a:t>
            </a:r>
            <a:r>
              <a:rPr lang="en-US" altLang="zh-CN" sz="1600" b="1" dirty="0" err="1">
                <a:solidFill>
                  <a:schemeClr val="accent5">
                    <a:lumMod val="10000"/>
                  </a:schemeClr>
                </a:solidFill>
              </a:rPr>
              <a:t>dataSource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&gt;</a:t>
            </a:r>
            <a:endParaRPr lang="en-US" altLang="en-US" sz="1600" b="1" dirty="0">
              <a:solidFill>
                <a:schemeClr val="accent5">
                  <a:lumMod val="10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r>
              <a:rPr lang="zh-CN" altLang="en-US" dirty="0" smtClean="0"/>
              <a:t>/</a:t>
            </a:r>
            <a:r>
              <a:rPr lang="en-US" altLang="zh-CN" dirty="0" smtClean="0"/>
              <a:t>48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102" y="249423"/>
            <a:ext cx="8185785" cy="491897"/>
          </a:xfrm>
        </p:spPr>
        <p:txBody>
          <a:bodyPr/>
          <a:lstStyle/>
          <a:p>
            <a:r>
              <a:rPr lang="en-US" altLang="zh-CN" dirty="0" smtClean="0"/>
              <a:t>properties3-2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545" y="627534"/>
            <a:ext cx="7762875" cy="4515965"/>
          </a:xfrm>
        </p:spPr>
        <p:txBody>
          <a:bodyPr/>
          <a:lstStyle/>
          <a:p>
            <a:r>
              <a:rPr lang="zh-CN" altLang="zh-CN" sz="1600" dirty="0" smtClean="0"/>
              <a:t>直接配置为</a:t>
            </a:r>
            <a:r>
              <a:rPr lang="en-US" altLang="zh-CN" sz="1600" dirty="0" smtClean="0"/>
              <a:t>xml</a:t>
            </a:r>
            <a:r>
              <a:rPr lang="zh-CN" altLang="en-US" sz="1600" dirty="0" smtClean="0"/>
              <a:t>，</a:t>
            </a:r>
            <a:r>
              <a:rPr lang="zh-CN" altLang="zh-CN" sz="1600" dirty="0" smtClean="0"/>
              <a:t>实现动态配置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配置</a:t>
            </a:r>
            <a:r>
              <a:rPr lang="en-US" altLang="zh-CN" sz="1600" dirty="0" smtClean="0"/>
              <a:t>property</a:t>
            </a:r>
            <a:r>
              <a:rPr lang="zh-CN" altLang="en-US" sz="1600" dirty="0" smtClean="0"/>
              <a:t>的</a:t>
            </a:r>
            <a:r>
              <a:rPr lang="en-US" altLang="zh-CN" sz="1600" dirty="0" smtClean="0"/>
              <a:t>name</a:t>
            </a:r>
            <a:r>
              <a:rPr lang="zh-CN" altLang="en-US" sz="1600" dirty="0" smtClean="0"/>
              <a:t>和</a:t>
            </a:r>
            <a:r>
              <a:rPr lang="en-US" altLang="zh-CN" sz="1600" dirty="0" smtClean="0"/>
              <a:t>value</a:t>
            </a:r>
            <a:endParaRPr lang="en-US" altLang="zh-CN" sz="1600" dirty="0" smtClean="0"/>
          </a:p>
          <a:p>
            <a:pPr lvl="1"/>
            <a:endParaRPr lang="zh-CN" altLang="en-US" sz="2000" dirty="0" smtClean="0"/>
          </a:p>
          <a:p>
            <a:pPr lvl="2"/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6" name="AutoShape 12"/>
          <p:cNvSpPr>
            <a:spLocks noChangeArrowheads="1"/>
          </p:cNvSpPr>
          <p:nvPr/>
        </p:nvSpPr>
        <p:spPr bwMode="auto">
          <a:xfrm>
            <a:off x="777318" y="1366773"/>
            <a:ext cx="7696992" cy="3293209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381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indent="-342900" defTabSz="381000">
              <a:buClr>
                <a:schemeClr val="folHlink"/>
              </a:buClr>
              <a:buSzPct val="60000"/>
            </a:pPr>
            <a:r>
              <a:rPr lang="fr-FR" altLang="zh-CN" sz="1600" b="1" dirty="0">
                <a:solidFill>
                  <a:schemeClr val="accent5">
                    <a:lumMod val="10000"/>
                  </a:schemeClr>
                </a:solidFill>
              </a:rPr>
              <a:t>&lt;properties&gt;</a:t>
            </a:r>
            <a:endParaRPr lang="zh-CN" altLang="zh-CN" sz="1600" b="1" dirty="0">
              <a:solidFill>
                <a:schemeClr val="accent5">
                  <a:lumMod val="10000"/>
                </a:schemeClr>
              </a:solidFill>
            </a:endParaRPr>
          </a:p>
          <a:p>
            <a:pPr indent="-342900" defTabSz="381000">
              <a:buClr>
                <a:schemeClr val="folHlink"/>
              </a:buClr>
              <a:buSzPct val="60000"/>
            </a:pPr>
            <a:r>
              <a:rPr lang="fr-FR" altLang="zh-CN" sz="1600" b="1" dirty="0">
                <a:solidFill>
                  <a:schemeClr val="accent5">
                    <a:lumMod val="10000"/>
                  </a:schemeClr>
                </a:solidFill>
              </a:rPr>
              <a:t>		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&lt;property name="driver" value="</a:t>
            </a:r>
            <a:r>
              <a:rPr lang="en-US" altLang="zh-CN" sz="1600" b="1" dirty="0" err="1">
                <a:solidFill>
                  <a:schemeClr val="accent5">
                    <a:lumMod val="10000"/>
                  </a:schemeClr>
                </a:solidFill>
              </a:rPr>
              <a:t>com.mysql.jdbc.Driver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"/&gt;</a:t>
            </a:r>
            <a:endParaRPr lang="zh-CN" altLang="zh-CN" sz="1600" b="1" dirty="0">
              <a:solidFill>
                <a:schemeClr val="accent5">
                  <a:lumMod val="10000"/>
                </a:schemeClr>
              </a:solidFill>
            </a:endParaRPr>
          </a:p>
          <a:p>
            <a:pPr indent="-342900" defTabSz="381000">
              <a:buClr>
                <a:schemeClr val="folHlink"/>
              </a:buClr>
              <a:buSzPct val="60000"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		&lt;property name="</a:t>
            </a:r>
            <a:r>
              <a:rPr lang="en-US" altLang="zh-CN" sz="1600" b="1" dirty="0" err="1">
                <a:solidFill>
                  <a:schemeClr val="accent5">
                    <a:lumMod val="10000"/>
                  </a:schemeClr>
                </a:solidFill>
              </a:rPr>
              <a:t>url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" value="</a:t>
            </a:r>
            <a:r>
              <a:rPr lang="en-US" altLang="zh-CN" sz="1600" b="1" dirty="0" err="1">
                <a:solidFill>
                  <a:schemeClr val="accent5">
                    <a:lumMod val="10000"/>
                  </a:schemeClr>
                </a:solidFill>
              </a:rPr>
              <a:t>jdbc:mysql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://127.0.0.1:3306/</a:t>
            </a:r>
            <a:r>
              <a:rPr lang="en-US" altLang="zh-CN" sz="1600" b="1" dirty="0" err="1">
                <a:solidFill>
                  <a:schemeClr val="accent5">
                    <a:lumMod val="10000"/>
                  </a:schemeClr>
                </a:solidFill>
              </a:rPr>
              <a:t>smbms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"/&gt;</a:t>
            </a:r>
            <a:endParaRPr lang="zh-CN" altLang="zh-CN" sz="1600" b="1" dirty="0">
              <a:solidFill>
                <a:schemeClr val="accent5">
                  <a:lumMod val="10000"/>
                </a:schemeClr>
              </a:solidFill>
            </a:endParaRPr>
          </a:p>
          <a:p>
            <a:pPr indent="-342900" defTabSz="381000">
              <a:buClr>
                <a:schemeClr val="folHlink"/>
              </a:buClr>
              <a:buSzPct val="60000"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		&lt;property name="user" value="root"/&gt;</a:t>
            </a:r>
            <a:endParaRPr lang="zh-CN" altLang="zh-CN" sz="1600" b="1" dirty="0">
              <a:solidFill>
                <a:schemeClr val="accent5">
                  <a:lumMod val="10000"/>
                </a:schemeClr>
              </a:solidFill>
            </a:endParaRPr>
          </a:p>
          <a:p>
            <a:pPr indent="-342900" defTabSz="381000">
              <a:buClr>
                <a:schemeClr val="folHlink"/>
              </a:buClr>
              <a:buSzPct val="60000"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		&lt;property name="password" value="root"/&gt;</a:t>
            </a:r>
            <a:endParaRPr lang="zh-CN" altLang="zh-CN" sz="1600" b="1" dirty="0">
              <a:solidFill>
                <a:schemeClr val="accent5">
                  <a:lumMod val="10000"/>
                </a:schemeClr>
              </a:solidFill>
            </a:endParaRPr>
          </a:p>
          <a:p>
            <a:pPr indent="-342900" defTabSz="381000">
              <a:buClr>
                <a:schemeClr val="folHlink"/>
              </a:buClr>
              <a:buSzPct val="60000"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&lt;/properties&gt;</a:t>
            </a:r>
            <a:endParaRPr lang="en-US" altLang="zh-CN" sz="1600" b="1" dirty="0">
              <a:solidFill>
                <a:schemeClr val="accent5">
                  <a:lumMod val="10000"/>
                </a:schemeClr>
              </a:solidFill>
            </a:endParaRPr>
          </a:p>
          <a:p>
            <a:pPr indent="-342900" defTabSz="381000">
              <a:buClr>
                <a:schemeClr val="folHlink"/>
              </a:buClr>
              <a:buSzPct val="60000"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......</a:t>
            </a:r>
            <a:endParaRPr lang="zh-CN" altLang="zh-CN" sz="1600" b="1" dirty="0">
              <a:solidFill>
                <a:schemeClr val="accent5">
                  <a:lumMod val="10000"/>
                </a:schemeClr>
              </a:solidFill>
            </a:endParaRPr>
          </a:p>
          <a:p>
            <a:pPr indent="-342900" defTabSz="381000">
              <a:buClr>
                <a:schemeClr val="folHlink"/>
              </a:buClr>
              <a:buSzPct val="60000"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&lt;</a:t>
            </a:r>
            <a:r>
              <a:rPr lang="en-US" altLang="zh-CN" sz="1600" b="1" dirty="0" err="1">
                <a:solidFill>
                  <a:schemeClr val="accent5">
                    <a:lumMod val="10000"/>
                  </a:schemeClr>
                </a:solidFill>
              </a:rPr>
              <a:t>dataSource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 type="POOLED"&gt;</a:t>
            </a:r>
            <a:endParaRPr lang="zh-CN" altLang="zh-CN" sz="1600" b="1" dirty="0">
              <a:solidFill>
                <a:schemeClr val="accent5">
                  <a:lumMod val="10000"/>
                </a:schemeClr>
              </a:solidFill>
            </a:endParaRPr>
          </a:p>
          <a:p>
            <a:pPr indent="-342900" defTabSz="381000">
              <a:buClr>
                <a:schemeClr val="folHlink"/>
              </a:buClr>
              <a:buSzPct val="60000"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		&lt;property name="driver" value="${driver}"/&gt;</a:t>
            </a:r>
            <a:endParaRPr lang="zh-CN" altLang="zh-CN" sz="1600" b="1" dirty="0">
              <a:solidFill>
                <a:schemeClr val="accent5">
                  <a:lumMod val="10000"/>
                </a:schemeClr>
              </a:solidFill>
            </a:endParaRPr>
          </a:p>
          <a:p>
            <a:pPr indent="-342900" defTabSz="381000">
              <a:buClr>
                <a:schemeClr val="folHlink"/>
              </a:buClr>
              <a:buSzPct val="60000"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		&lt;property name="</a:t>
            </a:r>
            <a:r>
              <a:rPr lang="en-US" altLang="zh-CN" sz="1600" b="1" dirty="0" err="1">
                <a:solidFill>
                  <a:schemeClr val="accent5">
                    <a:lumMod val="10000"/>
                  </a:schemeClr>
                </a:solidFill>
              </a:rPr>
              <a:t>url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" value="${</a:t>
            </a:r>
            <a:r>
              <a:rPr lang="en-US" altLang="zh-CN" sz="1600" b="1" dirty="0" err="1">
                <a:solidFill>
                  <a:schemeClr val="accent5">
                    <a:lumMod val="10000"/>
                  </a:schemeClr>
                </a:solidFill>
              </a:rPr>
              <a:t>url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}"/&gt;</a:t>
            </a:r>
            <a:endParaRPr lang="zh-CN" altLang="zh-CN" sz="1600" b="1" dirty="0">
              <a:solidFill>
                <a:schemeClr val="accent5">
                  <a:lumMod val="10000"/>
                </a:schemeClr>
              </a:solidFill>
            </a:endParaRPr>
          </a:p>
          <a:p>
            <a:pPr indent="-342900" defTabSz="381000">
              <a:buClr>
                <a:schemeClr val="folHlink"/>
              </a:buClr>
              <a:buSzPct val="60000"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		&lt;property name="username" value="${user}"/&gt;</a:t>
            </a:r>
            <a:endParaRPr lang="zh-CN" altLang="zh-CN" sz="1600" b="1" dirty="0">
              <a:solidFill>
                <a:schemeClr val="accent5">
                  <a:lumMod val="10000"/>
                </a:schemeClr>
              </a:solidFill>
            </a:endParaRPr>
          </a:p>
          <a:p>
            <a:pPr indent="-342900" defTabSz="381000">
              <a:buClr>
                <a:schemeClr val="folHlink"/>
              </a:buClr>
              <a:buSzPct val="60000"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		&lt;property name="password" value="${password}"/&gt;</a:t>
            </a:r>
            <a:endParaRPr lang="zh-CN" altLang="zh-CN" sz="1600" b="1" dirty="0">
              <a:solidFill>
                <a:schemeClr val="accent5">
                  <a:lumMod val="10000"/>
                </a:schemeClr>
              </a:solidFill>
            </a:endParaRPr>
          </a:p>
          <a:p>
            <a:pPr indent="-342900" defTabSz="381000">
              <a:buClr>
                <a:schemeClr val="folHlink"/>
              </a:buClr>
              <a:buSzPct val="60000"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&lt;/</a:t>
            </a:r>
            <a:r>
              <a:rPr lang="en-US" altLang="zh-CN" sz="1600" b="1" dirty="0" err="1">
                <a:solidFill>
                  <a:schemeClr val="accent5">
                    <a:lumMod val="10000"/>
                  </a:schemeClr>
                </a:solidFill>
              </a:rPr>
              <a:t>dataSource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&gt;</a:t>
            </a:r>
            <a:endParaRPr lang="zh-CN" altLang="zh-CN" sz="1600" b="1" dirty="0" err="1">
              <a:solidFill>
                <a:schemeClr val="accent5">
                  <a:lumMod val="1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4034808" y="156818"/>
            <a:ext cx="4363566" cy="338554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600" b="1" spc="300" dirty="0" smtClean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演示示例</a:t>
            </a:r>
            <a:r>
              <a:rPr lang="en-US" altLang="zh-CN" sz="1600" b="1" spc="300" dirty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b="1" spc="300" dirty="0" smtClean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b="1" spc="300" dirty="0" err="1" smtClean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popertie</a:t>
            </a:r>
            <a:r>
              <a:rPr lang="zh-CN" altLang="en-US" sz="1600" b="1" spc="300" dirty="0" smtClean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元素配置</a:t>
            </a:r>
            <a:r>
              <a:rPr lang="en-US" altLang="zh-CN" sz="1600" b="1" spc="300" dirty="0" smtClean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-xml</a:t>
            </a:r>
            <a:endParaRPr lang="zh-CN" altLang="en-US" sz="1600" b="1" spc="300" dirty="0">
              <a:solidFill>
                <a:srgbClr val="FBFFF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008705" y="4720139"/>
            <a:ext cx="5714808" cy="371891"/>
            <a:chOff x="1403648" y="3795886"/>
            <a:chExt cx="5714808" cy="371891"/>
          </a:xfrm>
        </p:grpSpPr>
        <p:sp>
          <p:nvSpPr>
            <p:cNvPr id="14" name="圆角矩形 13"/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 bwMode="auto">
            <a:xfrm>
              <a:off x="1975126" y="3795886"/>
              <a:ext cx="5143330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6" name="Picture 8" descr="说话气泡new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827363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16"/>
            <p:cNvSpPr txBox="1"/>
            <p:nvPr/>
          </p:nvSpPr>
          <p:spPr bwMode="auto">
            <a:xfrm>
              <a:off x="2382603" y="3829223"/>
              <a:ext cx="4627036" cy="338554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properties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元素配置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-xml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r>
              <a:rPr lang="zh-CN" altLang="en-US" dirty="0" smtClean="0"/>
              <a:t>/</a:t>
            </a:r>
            <a:r>
              <a:rPr lang="en-US" altLang="zh-CN" dirty="0" smtClean="0"/>
              <a:t>48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8844" y="120097"/>
            <a:ext cx="8185785" cy="706755"/>
          </a:xfrm>
        </p:spPr>
        <p:txBody>
          <a:bodyPr/>
          <a:lstStyle/>
          <a:p>
            <a:r>
              <a:rPr lang="en-US" altLang="zh-CN" dirty="0" smtClean="0"/>
              <a:t>properties3-3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545" y="843558"/>
            <a:ext cx="7762875" cy="3518883"/>
          </a:xfrm>
        </p:spPr>
        <p:txBody>
          <a:bodyPr/>
          <a:lstStyle/>
          <a:p>
            <a:r>
              <a:rPr lang="zh-CN" altLang="zh-CN" sz="1800" dirty="0" smtClean="0"/>
              <a:t>若两种方式同时都用了，那么哪种方式优先？</a:t>
            </a:r>
            <a:endParaRPr lang="en-US" altLang="zh-CN" sz="1800" dirty="0" smtClean="0"/>
          </a:p>
          <a:p>
            <a:pPr lvl="1"/>
            <a:r>
              <a:rPr lang="zh-CN" altLang="en-US" sz="1600" dirty="0" smtClean="0"/>
              <a:t>配置</a:t>
            </a:r>
            <a:r>
              <a:rPr lang="en-US" altLang="zh-CN" sz="1600" dirty="0" smtClean="0"/>
              <a:t>properties</a:t>
            </a:r>
            <a:r>
              <a:rPr lang="zh-CN" altLang="en-US" sz="1600" dirty="0" smtClean="0"/>
              <a:t>的</a:t>
            </a:r>
            <a:r>
              <a:rPr lang="en-US" altLang="zh-CN" sz="1600" dirty="0" smtClean="0"/>
              <a:t>resource</a:t>
            </a:r>
            <a:r>
              <a:rPr lang="zh-CN" altLang="en-US" sz="1600" dirty="0" smtClean="0"/>
              <a:t>指定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配置</a:t>
            </a:r>
            <a:r>
              <a:rPr lang="en-US" altLang="zh-CN" sz="1600" dirty="0" smtClean="0"/>
              <a:t>property</a:t>
            </a:r>
            <a:r>
              <a:rPr lang="zh-CN" altLang="en-US" sz="1600" dirty="0" smtClean="0"/>
              <a:t>的</a:t>
            </a:r>
            <a:r>
              <a:rPr lang="en-US" altLang="zh-CN" sz="1600" dirty="0" smtClean="0"/>
              <a:t>name</a:t>
            </a:r>
            <a:r>
              <a:rPr lang="zh-CN" altLang="en-US" sz="1600" dirty="0" smtClean="0"/>
              <a:t>和</a:t>
            </a:r>
            <a:r>
              <a:rPr lang="en-US" altLang="zh-CN" sz="1600" dirty="0" smtClean="0"/>
              <a:t>value</a:t>
            </a:r>
            <a:endParaRPr lang="en-US" altLang="zh-CN" sz="1600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sp>
        <p:nvSpPr>
          <p:cNvPr id="5" name="AutoShape 12"/>
          <p:cNvSpPr>
            <a:spLocks noChangeArrowheads="1"/>
          </p:cNvSpPr>
          <p:nvPr/>
        </p:nvSpPr>
        <p:spPr bwMode="auto">
          <a:xfrm>
            <a:off x="813407" y="1828820"/>
            <a:ext cx="7128792" cy="2308324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381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&lt;properties resource="</a:t>
            </a:r>
            <a:r>
              <a:rPr lang="en-US" altLang="zh-CN" sz="1600" b="1" dirty="0" err="1">
                <a:solidFill>
                  <a:schemeClr val="accent5">
                    <a:lumMod val="10000"/>
                  </a:schemeClr>
                </a:solidFill>
              </a:rPr>
              <a:t>database.properties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"&gt;</a:t>
            </a:r>
            <a:endParaRPr lang="en-US" altLang="zh-CN" sz="1600" b="1" dirty="0">
              <a:solidFill>
                <a:schemeClr val="accent5">
                  <a:lumMod val="10000"/>
                </a:schemeClr>
              </a:solidFill>
            </a:endParaRPr>
          </a:p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	&lt;property name="driver" value="</a:t>
            </a:r>
            <a:r>
              <a:rPr lang="en-US" altLang="zh-CN" sz="1600" b="1" dirty="0" err="1">
                <a:solidFill>
                  <a:schemeClr val="accent5">
                    <a:lumMod val="10000"/>
                  </a:schemeClr>
                </a:solidFill>
              </a:rPr>
              <a:t>com.mysql.jdbc.Driver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"/&gt;</a:t>
            </a:r>
            <a:endParaRPr lang="en-US" altLang="zh-CN" sz="1600" b="1" dirty="0">
              <a:solidFill>
                <a:schemeClr val="accent5">
                  <a:lumMod val="10000"/>
                </a:schemeClr>
              </a:solidFill>
            </a:endParaRPr>
          </a:p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	&lt;property name="</a:t>
            </a:r>
            <a:r>
              <a:rPr lang="en-US" altLang="zh-CN" sz="1600" b="1" dirty="0" err="1">
                <a:solidFill>
                  <a:schemeClr val="accent5">
                    <a:lumMod val="10000"/>
                  </a:schemeClr>
                </a:solidFill>
              </a:rPr>
              <a:t>url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" value="</a:t>
            </a:r>
            <a:r>
              <a:rPr lang="en-US" altLang="zh-CN" sz="1600" b="1" dirty="0" err="1">
                <a:solidFill>
                  <a:schemeClr val="accent5">
                    <a:lumMod val="10000"/>
                  </a:schemeClr>
                </a:solidFill>
              </a:rPr>
              <a:t>jdbc:mysql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://127.0.0.1:3306/</a:t>
            </a:r>
            <a:r>
              <a:rPr lang="en-US" altLang="zh-CN" sz="1600" b="1" dirty="0" err="1">
                <a:solidFill>
                  <a:schemeClr val="accent5">
                    <a:lumMod val="10000"/>
                  </a:schemeClr>
                </a:solidFill>
              </a:rPr>
              <a:t>smbms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"/&gt;</a:t>
            </a:r>
            <a:endParaRPr lang="en-US" altLang="zh-CN" sz="1600" b="1" dirty="0">
              <a:solidFill>
                <a:schemeClr val="accent5">
                  <a:lumMod val="10000"/>
                </a:schemeClr>
              </a:solidFill>
            </a:endParaRPr>
          </a:p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	&lt;property name="user" value="root"/&gt;</a:t>
            </a:r>
            <a:endParaRPr lang="en-US" altLang="zh-CN" sz="1600" b="1" dirty="0">
              <a:solidFill>
                <a:schemeClr val="accent5">
                  <a:lumMod val="10000"/>
                </a:schemeClr>
              </a:solidFill>
            </a:endParaRPr>
          </a:p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	&lt;property name="password" value="root"/&gt;</a:t>
            </a:r>
            <a:endParaRPr lang="en-US" altLang="zh-CN" sz="1600" b="1" dirty="0">
              <a:solidFill>
                <a:schemeClr val="accent5">
                  <a:lumMod val="10000"/>
                </a:schemeClr>
              </a:solidFill>
            </a:endParaRPr>
          </a:p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&lt;/properties&gt;</a:t>
            </a:r>
            <a:endParaRPr lang="zh-CN" altLang="zh-CN" sz="1600" b="1" dirty="0" err="1">
              <a:solidFill>
                <a:schemeClr val="accent5">
                  <a:lumMod val="10000"/>
                </a:schemeClr>
              </a:solidFill>
            </a:endParaRPr>
          </a:p>
        </p:txBody>
      </p:sp>
      <p:grpSp>
        <p:nvGrpSpPr>
          <p:cNvPr id="15" name="组合 21"/>
          <p:cNvGrpSpPr/>
          <p:nvPr/>
        </p:nvGrpSpPr>
        <p:grpSpPr bwMode="auto">
          <a:xfrm>
            <a:off x="803123" y="4098315"/>
            <a:ext cx="6937229" cy="583753"/>
            <a:chOff x="1908175" y="4932804"/>
            <a:chExt cx="4306888" cy="345183"/>
          </a:xfrm>
        </p:grpSpPr>
        <p:sp>
          <p:nvSpPr>
            <p:cNvPr id="16" name="AutoShape 4"/>
            <p:cNvSpPr>
              <a:spLocks noChangeArrowheads="1"/>
            </p:cNvSpPr>
            <p:nvPr/>
          </p:nvSpPr>
          <p:spPr bwMode="gray">
            <a:xfrm>
              <a:off x="1908175" y="5012643"/>
              <a:ext cx="4306888" cy="265344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txBody>
            <a:bodyPr anchor="ctr"/>
            <a:lstStyle/>
            <a:p>
              <a:pPr>
                <a:defRPr/>
              </a:pPr>
              <a:r>
                <a:rPr lang="zh-CN" altLang="en-US" sz="1600" b="1" dirty="0" smtClean="0">
                  <a:ea typeface="微软雅黑" panose="020B0503020204020204" pitchFamily="34" charset="-122"/>
                </a:rPr>
                <a:t>结论：</a:t>
              </a:r>
              <a:r>
                <a:rPr lang="en-US" altLang="zh-CN" sz="1600" b="1" dirty="0" smtClean="0">
                  <a:ea typeface="微软雅黑" panose="020B0503020204020204" pitchFamily="34" charset="-122"/>
                </a:rPr>
                <a:t>resource</a:t>
              </a:r>
              <a:r>
                <a:rPr lang="zh-CN" altLang="en-US" sz="1600" b="1" dirty="0" smtClean="0">
                  <a:ea typeface="微软雅黑" panose="020B0503020204020204" pitchFamily="34" charset="-122"/>
                </a:rPr>
                <a:t>属性值的优先级高于</a:t>
              </a:r>
              <a:r>
                <a:rPr lang="en-US" altLang="zh-CN" sz="1600" b="1" dirty="0" smtClean="0">
                  <a:ea typeface="微软雅黑" panose="020B0503020204020204" pitchFamily="34" charset="-122"/>
                </a:rPr>
                <a:t>property</a:t>
              </a:r>
              <a:r>
                <a:rPr lang="zh-CN" altLang="en-US" sz="1600" b="1" dirty="0" smtClean="0">
                  <a:ea typeface="微软雅黑" panose="020B0503020204020204" pitchFamily="34" charset="-122"/>
                </a:rPr>
                <a:t>子节点配置的值</a:t>
              </a:r>
              <a:endParaRPr lang="zh-CN" altLang="en-US" sz="1600" b="1" dirty="0">
                <a:ea typeface="微软雅黑" panose="020B0503020204020204" pitchFamily="34" charset="-122"/>
              </a:endParaRPr>
            </a:p>
          </p:txBody>
        </p:sp>
        <p:sp>
          <p:nvSpPr>
            <p:cNvPr id="17" name="AutoShape 4"/>
            <p:cNvSpPr>
              <a:spLocks noChangeArrowheads="1"/>
            </p:cNvSpPr>
            <p:nvPr/>
          </p:nvSpPr>
          <p:spPr bwMode="gray">
            <a:xfrm>
              <a:off x="5246788" y="4932804"/>
              <a:ext cx="283381" cy="1596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round/>
            </a:ln>
          </p:spPr>
          <p:txBody>
            <a:bodyPr anchor="ctr"/>
            <a:lstStyle/>
            <a:p>
              <a:pPr algn="ctr"/>
              <a:r>
                <a:rPr lang="en-US" altLang="zh-CN" sz="2000" b="1">
                  <a:solidFill>
                    <a:srgbClr val="0C83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!</a:t>
              </a:r>
              <a:endParaRPr lang="en-US" altLang="zh-CN" sz="2000" b="1">
                <a:solidFill>
                  <a:srgbClr val="0C83B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68193" y="774014"/>
            <a:ext cx="467544" cy="587110"/>
            <a:chOff x="314008" y="938530"/>
            <a:chExt cx="436880" cy="549275"/>
          </a:xfrm>
        </p:grpSpPr>
        <p:sp>
          <p:nvSpPr>
            <p:cNvPr id="20" name="TextBox 65"/>
            <p:cNvSpPr txBox="1"/>
            <p:nvPr/>
          </p:nvSpPr>
          <p:spPr>
            <a:xfrm>
              <a:off x="314008" y="124269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问题</a:t>
              </a:r>
              <a:endParaRPr lang="zh-CN" altLang="en-US" sz="1000" b="1" dirty="0">
                <a:solidFill>
                  <a:srgbClr val="0099D8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pic>
          <p:nvPicPr>
            <p:cNvPr id="21" name="图片 20" descr="疑问 gray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75285" y="938530"/>
              <a:ext cx="314325" cy="314325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1377472" y="4720139"/>
            <a:ext cx="5714808" cy="371891"/>
            <a:chOff x="1403648" y="3795886"/>
            <a:chExt cx="5714808" cy="371891"/>
          </a:xfrm>
        </p:grpSpPr>
        <p:sp>
          <p:nvSpPr>
            <p:cNvPr id="23" name="圆角矩形 22"/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4" name="圆角矩形 23"/>
            <p:cNvSpPr/>
            <p:nvPr/>
          </p:nvSpPr>
          <p:spPr bwMode="auto">
            <a:xfrm>
              <a:off x="1975126" y="3795886"/>
              <a:ext cx="5143330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25" name="Picture 8" descr="说话气泡new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827363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TextBox 25"/>
            <p:cNvSpPr txBox="1"/>
            <p:nvPr/>
          </p:nvSpPr>
          <p:spPr bwMode="auto">
            <a:xfrm>
              <a:off x="2388214" y="3829223"/>
              <a:ext cx="4615815" cy="338554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properties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元素配置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扩展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r>
              <a:rPr lang="zh-CN" altLang="en-US" dirty="0" smtClean="0"/>
              <a:t>/</a:t>
            </a:r>
            <a:r>
              <a:rPr lang="en-US" altLang="zh-CN" dirty="0" smtClean="0"/>
              <a:t>48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settings</a:t>
            </a:r>
            <a:r>
              <a:rPr lang="zh-CN" altLang="en-US" smtClean="0"/>
              <a:t>元素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用来修改</a:t>
            </a:r>
            <a:r>
              <a:rPr lang="en-US" altLang="zh-CN" smtClean="0"/>
              <a:t>MyBatis</a:t>
            </a:r>
            <a:r>
              <a:rPr lang="zh-CN" altLang="en-US" smtClean="0"/>
              <a:t>运行时的行为方式</a:t>
            </a:r>
            <a:endParaRPr lang="en-US" altLang="zh-CN" smtClean="0"/>
          </a:p>
          <a:p>
            <a:r>
              <a:rPr lang="zh-CN" altLang="en-US" smtClean="0"/>
              <a:t>主要是</a:t>
            </a:r>
            <a:r>
              <a:rPr lang="en-US" altLang="zh-CN" smtClean="0"/>
              <a:t>MyBatis</a:t>
            </a:r>
            <a:r>
              <a:rPr lang="zh-CN" altLang="en-US" smtClean="0"/>
              <a:t>的一些全局配置属性的设置</a:t>
            </a:r>
            <a:endParaRPr lang="en-US" altLang="zh-CN" smtClean="0"/>
          </a:p>
          <a:p>
            <a:pPr lvl="1"/>
            <a:endParaRPr lang="zh-CN" altLang="en-US" smtClean="0"/>
          </a:p>
          <a:p>
            <a:pPr lvl="2"/>
            <a:endParaRPr lang="en-US" altLang="zh-CN" smtClean="0"/>
          </a:p>
          <a:p>
            <a:pPr lvl="1"/>
            <a:endParaRPr lang="zh-CN" altLang="en-US" dirty="0"/>
          </a:p>
        </p:txBody>
      </p:sp>
      <p:sp>
        <p:nvSpPr>
          <p:cNvPr id="5" name="AutoShape 12"/>
          <p:cNvSpPr>
            <a:spLocks noChangeArrowheads="1"/>
          </p:cNvSpPr>
          <p:nvPr/>
        </p:nvSpPr>
        <p:spPr bwMode="auto">
          <a:xfrm>
            <a:off x="971551" y="2247900"/>
            <a:ext cx="6913563" cy="1547986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Arial" panose="020B0604020202020204" pitchFamily="34" charset="0"/>
              </a:rPr>
              <a:t>&lt;settings&gt;  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Arial" panose="020B0604020202020204" pitchFamily="34" charset="0"/>
            </a:endParaRP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Arial" panose="020B0604020202020204" pitchFamily="34" charset="0"/>
              </a:rPr>
              <a:t>	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Arial" panose="020B0604020202020204" pitchFamily="34" charset="0"/>
              </a:rPr>
              <a:t>&lt;!--</a:t>
            </a:r>
            <a:r>
              <a:rPr lang="zh-CN" altLang="en-US" b="1" dirty="0" smtClean="0">
                <a:solidFill>
                  <a:schemeClr val="accent5">
                    <a:lumMod val="10000"/>
                  </a:schemeClr>
                </a:solidFill>
                <a:latin typeface="Arial" panose="020B0604020202020204" pitchFamily="34" charset="0"/>
              </a:rPr>
              <a:t>是否启用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Arial" panose="020B0604020202020204" pitchFamily="34" charset="0"/>
              </a:rPr>
              <a:t>延迟加载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Arial" panose="020B0604020202020204" pitchFamily="34" charset="0"/>
              </a:rPr>
              <a:t>--&gt;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Arial" panose="020B0604020202020204" pitchFamily="34" charset="0"/>
            </a:endParaRP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Arial" panose="020B0604020202020204" pitchFamily="34" charset="0"/>
              </a:rPr>
              <a:t>	&lt;setting name="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Arial" panose="020B0604020202020204" pitchFamily="34" charset="0"/>
              </a:rPr>
              <a:t>lazyLoadingEnabled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Arial" panose="020B0604020202020204" pitchFamily="34" charset="0"/>
              </a:rPr>
              <a:t>" value="false" /&gt;  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Arial" panose="020B0604020202020204" pitchFamily="34" charset="0"/>
            </a:endParaRP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Arial" panose="020B0604020202020204" pitchFamily="34" charset="0"/>
              </a:rPr>
              <a:t>&lt;/settings&gt;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7" name="Group 29"/>
          <p:cNvGraphicFramePr>
            <a:graphicFrameLocks noGrp="1"/>
          </p:cNvGraphicFramePr>
          <p:nvPr/>
        </p:nvGraphicFramePr>
        <p:xfrm>
          <a:off x="467544" y="2067694"/>
          <a:ext cx="8353424" cy="2290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6207"/>
                <a:gridCol w="3384492"/>
                <a:gridCol w="1512541"/>
                <a:gridCol w="1080184"/>
              </a:tblGrid>
              <a:tr h="2834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lang="zh-CN" altLang="en-US" sz="15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设置项</a:t>
                      </a:r>
                      <a:endParaRPr lang="en-US" altLang="zh-CN" sz="1500" b="1" kern="120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34289" marB="34289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描述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34289" marB="34289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允许值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34289" marB="34289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默认值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34289" marB="34289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</a:tr>
              <a:tr h="4344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cacheEnabled</a:t>
                      </a:r>
                      <a:endParaRPr kumimoji="0" lang="en-US" altLang="zh-CN" sz="1200" b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34289" marB="34289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zh-CN" altLang="en-US" sz="12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对在此配置文件下的所有</a:t>
                      </a:r>
                      <a:r>
                        <a:rPr kumimoji="0" lang="en-US" altLang="zh-CN" sz="12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cache </a:t>
                      </a:r>
                      <a:r>
                        <a:rPr kumimoji="0" lang="zh-CN" altLang="en-US" sz="12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进行全局性开</a:t>
                      </a:r>
                      <a:r>
                        <a:rPr kumimoji="0" lang="en-US" altLang="zh-CN" sz="12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0" lang="zh-CN" altLang="en-US" sz="12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关设置</a:t>
                      </a:r>
                      <a:endParaRPr kumimoji="0" lang="zh-CN" altLang="en-US" sz="1200" b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34289" marB="34289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12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true | false</a:t>
                      </a:r>
                      <a:endParaRPr kumimoji="0" lang="en-US" altLang="zh-CN" sz="1200" b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34289" marB="34289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true</a:t>
                      </a:r>
                      <a:endParaRPr kumimoji="0" lang="zh-CN" altLang="en-US" sz="1200" b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34289" marB="34289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6172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lazyLoadingEnabled</a:t>
                      </a:r>
                      <a:endParaRPr kumimoji="0" lang="en-US" altLang="zh-CN" sz="1200" b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34289" marB="34289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zh-CN" altLang="en-US" sz="12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全局性设置懒加载。如果设为‘</a:t>
                      </a:r>
                      <a:r>
                        <a:rPr kumimoji="0" lang="en-US" altLang="zh-CN" sz="12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false’</a:t>
                      </a:r>
                      <a:r>
                        <a:rPr kumimoji="0" lang="zh-CN" altLang="en-US" sz="12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，则所有相关联的都会被初始化加载</a:t>
                      </a:r>
                      <a:endParaRPr kumimoji="0" lang="zh-CN" altLang="en-US" sz="1200" b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34289" marB="34289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12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true | false</a:t>
                      </a:r>
                      <a:endParaRPr kumimoji="0" lang="en-US" altLang="zh-CN" sz="1200" b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34289" marB="34289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true</a:t>
                      </a:r>
                      <a:endParaRPr kumimoji="0" lang="zh-CN" altLang="en-US" sz="1200" b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34289" marB="34289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90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autoMappingBehavior</a:t>
                      </a: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34289" marB="34289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MyBatis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对于</a:t>
                      </a:r>
                      <a:r>
                        <a:rPr kumimoji="0" lang="en-US" altLang="zh-CN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resultMap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自动映射匹配级别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34289" marB="34289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NONE |</a:t>
                      </a: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PARTIAL |</a:t>
                      </a: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FULL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34289" marB="34289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PARTIAL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34289" marB="34289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2515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……(9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个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)</a:t>
                      </a: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34289" marB="34289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......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34289" marB="34289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......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34289" marB="34289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......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34289" marB="34289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r>
              <a:rPr lang="zh-CN" altLang="en-US" dirty="0" smtClean="0"/>
              <a:t>/</a:t>
            </a:r>
            <a:r>
              <a:rPr lang="en-US" altLang="zh-CN" dirty="0" smtClean="0"/>
              <a:t>48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typeAliases</a:t>
            </a:r>
            <a:r>
              <a:rPr lang="zh-CN" altLang="en-US" smtClean="0"/>
              <a:t>元素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545" y="699543"/>
            <a:ext cx="7762875" cy="3709898"/>
          </a:xfrm>
        </p:spPr>
        <p:txBody>
          <a:bodyPr/>
          <a:lstStyle/>
          <a:p>
            <a:r>
              <a:rPr lang="zh-CN" altLang="en-US" sz="2000" dirty="0" smtClean="0"/>
              <a:t>类型别名</a:t>
            </a:r>
            <a:endParaRPr lang="en-US" altLang="zh-CN" sz="2000" dirty="0" smtClean="0"/>
          </a:p>
          <a:p>
            <a:r>
              <a:rPr lang="zh-CN" altLang="en-US" sz="2000" dirty="0" smtClean="0"/>
              <a:t>仅仅只关联</a:t>
            </a:r>
            <a:r>
              <a:rPr lang="en-US" altLang="zh-CN" sz="2000" dirty="0" smtClean="0"/>
              <a:t>XML</a:t>
            </a:r>
            <a:r>
              <a:rPr lang="zh-CN" altLang="en-US" sz="2000" dirty="0" smtClean="0"/>
              <a:t>配置，简写冗长的</a:t>
            </a:r>
            <a:r>
              <a:rPr lang="en-US" altLang="zh-CN" sz="2000" dirty="0" smtClean="0"/>
              <a:t>Java</a:t>
            </a:r>
            <a:r>
              <a:rPr lang="zh-CN" altLang="en-US" sz="2000" dirty="0" smtClean="0"/>
              <a:t>类名</a:t>
            </a:r>
            <a:endParaRPr lang="en-US" altLang="zh-CN" sz="2000" dirty="0" smtClean="0"/>
          </a:p>
          <a:p>
            <a:pPr lvl="1"/>
            <a:endParaRPr lang="en-US" altLang="zh-CN" dirty="0" smtClean="0"/>
          </a:p>
          <a:p>
            <a:pPr lvl="1"/>
            <a:endParaRPr lang="zh-CN" altLang="en-US" dirty="0" smtClean="0"/>
          </a:p>
          <a:p>
            <a:pPr lvl="2"/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5" name="AutoShape 12"/>
          <p:cNvSpPr>
            <a:spLocks noChangeArrowheads="1"/>
          </p:cNvSpPr>
          <p:nvPr/>
        </p:nvSpPr>
        <p:spPr bwMode="auto">
          <a:xfrm>
            <a:off x="998877" y="1563639"/>
            <a:ext cx="7272338" cy="1200329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381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&lt;</a:t>
            </a:r>
            <a:r>
              <a:rPr lang="en-US" altLang="zh-CN" sz="1600" b="1" dirty="0" err="1">
                <a:solidFill>
                  <a:schemeClr val="accent5">
                    <a:lumMod val="10000"/>
                  </a:schemeClr>
                </a:solidFill>
              </a:rPr>
              <a:t>typeAliases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&gt;</a:t>
            </a:r>
            <a:endParaRPr lang="en-US" altLang="zh-CN" sz="1600" b="1" dirty="0">
              <a:solidFill>
                <a:schemeClr val="accent5">
                  <a:lumMod val="10000"/>
                </a:schemeClr>
              </a:solidFill>
            </a:endParaRPr>
          </a:p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	&lt;</a:t>
            </a:r>
            <a:r>
              <a:rPr lang="en-US" altLang="zh-CN" sz="1600" b="1" dirty="0" err="1">
                <a:solidFill>
                  <a:schemeClr val="accent5">
                    <a:lumMod val="10000"/>
                  </a:schemeClr>
                </a:solidFill>
              </a:rPr>
              <a:t>typeAlias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 alias="User" type="</a:t>
            </a:r>
            <a:r>
              <a:rPr lang="en-US" altLang="zh-CN" sz="1600" b="1" dirty="0" err="1">
                <a:solidFill>
                  <a:schemeClr val="accent5">
                    <a:lumMod val="10000"/>
                  </a:schemeClr>
                </a:solidFill>
              </a:rPr>
              <a:t>cn.smbms.pojo.User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"/&gt;</a:t>
            </a:r>
            <a:endParaRPr lang="en-US" altLang="zh-CN" sz="1600" b="1" dirty="0">
              <a:solidFill>
                <a:schemeClr val="accent5">
                  <a:lumMod val="10000"/>
                </a:schemeClr>
              </a:solidFill>
            </a:endParaRPr>
          </a:p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&lt;/</a:t>
            </a:r>
            <a:r>
              <a:rPr lang="en-US" altLang="zh-CN" sz="1600" b="1" dirty="0" err="1">
                <a:solidFill>
                  <a:schemeClr val="accent5">
                    <a:lumMod val="10000"/>
                  </a:schemeClr>
                </a:solidFill>
              </a:rPr>
              <a:t>typeAliases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&gt;</a:t>
            </a:r>
            <a:endParaRPr lang="en-US" altLang="zh-CN" sz="1600" b="1" dirty="0">
              <a:solidFill>
                <a:schemeClr val="accent5">
                  <a:lumMod val="10000"/>
                </a:schemeClr>
              </a:solidFill>
            </a:endParaRPr>
          </a:p>
        </p:txBody>
      </p:sp>
      <p:sp>
        <p:nvSpPr>
          <p:cNvPr id="6" name="AutoShape 12"/>
          <p:cNvSpPr>
            <a:spLocks noChangeArrowheads="1"/>
          </p:cNvSpPr>
          <p:nvPr/>
        </p:nvSpPr>
        <p:spPr bwMode="auto">
          <a:xfrm>
            <a:off x="998877" y="2839704"/>
            <a:ext cx="7272338" cy="1200329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381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&lt;</a:t>
            </a:r>
            <a:r>
              <a:rPr lang="en-US" altLang="zh-CN" sz="1600" b="1" dirty="0" err="1">
                <a:solidFill>
                  <a:schemeClr val="accent5">
                    <a:lumMod val="10000"/>
                  </a:schemeClr>
                </a:solidFill>
              </a:rPr>
              <a:t>typeAliases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&gt;</a:t>
            </a:r>
            <a:endParaRPr lang="en-US" altLang="zh-CN" sz="1600" b="1" dirty="0">
              <a:solidFill>
                <a:schemeClr val="accent5">
                  <a:lumMod val="10000"/>
                </a:schemeClr>
              </a:solidFill>
            </a:endParaRPr>
          </a:p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	&lt;package name ="</a:t>
            </a:r>
            <a:r>
              <a:rPr lang="en-US" altLang="zh-CN" sz="1600" b="1" dirty="0" err="1">
                <a:solidFill>
                  <a:schemeClr val="accent5">
                    <a:lumMod val="10000"/>
                  </a:schemeClr>
                </a:solidFill>
              </a:rPr>
              <a:t>cn.smbms.pojo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" /&gt;</a:t>
            </a:r>
            <a:endParaRPr lang="en-US" altLang="zh-CN" sz="1600" b="1" dirty="0">
              <a:solidFill>
                <a:schemeClr val="accent5">
                  <a:lumMod val="10000"/>
                </a:schemeClr>
              </a:solidFill>
            </a:endParaRPr>
          </a:p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&lt;/</a:t>
            </a:r>
            <a:r>
              <a:rPr lang="en-US" altLang="zh-CN" sz="1600" b="1" dirty="0" err="1">
                <a:solidFill>
                  <a:schemeClr val="accent5">
                    <a:lumMod val="10000"/>
                  </a:schemeClr>
                </a:solidFill>
              </a:rPr>
              <a:t>typeAliases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&gt;</a:t>
            </a:r>
            <a:endParaRPr lang="en-US" altLang="zh-CN" sz="1600" b="1" dirty="0">
              <a:solidFill>
                <a:schemeClr val="accent5">
                  <a:lumMod val="10000"/>
                </a:schemeClr>
              </a:solidFill>
            </a:endParaRPr>
          </a:p>
        </p:txBody>
      </p:sp>
      <p:sp>
        <p:nvSpPr>
          <p:cNvPr id="12" name="AutoShape 2"/>
          <p:cNvSpPr>
            <a:spLocks noChangeArrowheads="1"/>
          </p:cNvSpPr>
          <p:nvPr/>
        </p:nvSpPr>
        <p:spPr bwMode="auto">
          <a:xfrm>
            <a:off x="5076056" y="4212984"/>
            <a:ext cx="3888432" cy="302984"/>
          </a:xfrm>
          <a:prstGeom prst="roundRect">
            <a:avLst>
              <a:gd name="adj" fmla="val 2593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2" charset="-122"/>
              </a:rPr>
              <a:t>默认名称：指定包下</a:t>
            </a:r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2" charset="-122"/>
              </a:rPr>
              <a:t>JavaBean</a:t>
            </a:r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2" charset="-122"/>
              </a:rPr>
              <a:t>的非限定类名</a:t>
            </a:r>
            <a:endParaRPr lang="zh-CN" altLang="en-US" sz="1350" b="1" dirty="0">
              <a:solidFill>
                <a:schemeClr val="bg1"/>
              </a:solidFill>
              <a:ea typeface="黑体" panose="0201060906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1366952" y="3214876"/>
            <a:ext cx="3414796" cy="364985"/>
          </a:xfrm>
          <a:prstGeom prst="rect">
            <a:avLst/>
          </a:prstGeom>
          <a:ln cmpd="sng">
            <a:solidFill>
              <a:srgbClr val="FF0000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081212" y="4610241"/>
            <a:ext cx="5867052" cy="365686"/>
            <a:chOff x="1418336" y="4626645"/>
            <a:chExt cx="5867052" cy="338554"/>
          </a:xfrm>
        </p:grpSpPr>
        <p:sp>
          <p:nvSpPr>
            <p:cNvPr id="17" name="圆角矩形 16"/>
            <p:cNvSpPr/>
            <p:nvPr/>
          </p:nvSpPr>
          <p:spPr bwMode="auto">
            <a:xfrm>
              <a:off x="1418336" y="46351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 bwMode="auto">
            <a:xfrm>
              <a:off x="2142058" y="4626646"/>
              <a:ext cx="5143330" cy="338553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9" name="Picture 8" descr="说话气泡new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8336" y="4626646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19"/>
            <p:cNvSpPr txBox="1"/>
            <p:nvPr/>
          </p:nvSpPr>
          <p:spPr bwMode="auto">
            <a:xfrm>
              <a:off x="2231894" y="4626645"/>
              <a:ext cx="4629794" cy="338554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：优化</a:t>
              </a:r>
              <a:r>
                <a:rPr lang="en-US" altLang="zh-CN" sz="1600" b="1" spc="300" dirty="0" err="1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typeAliases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元素配置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1" name="直接箭头连接符 20"/>
          <p:cNvCxnSpPr/>
          <p:nvPr/>
        </p:nvCxnSpPr>
        <p:spPr>
          <a:xfrm>
            <a:off x="4067944" y="3579861"/>
            <a:ext cx="1427607" cy="633123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r>
              <a:rPr lang="zh-CN" altLang="en-US" dirty="0" smtClean="0"/>
              <a:t>/</a:t>
            </a:r>
            <a:r>
              <a:rPr lang="en-US" altLang="zh-CN" dirty="0" smtClean="0"/>
              <a:t>48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本课目标</a:t>
            </a:r>
            <a:endParaRPr lang="zh-CN" altLang="en-US" smtClean="0"/>
          </a:p>
        </p:txBody>
      </p:sp>
      <p:sp>
        <p:nvSpPr>
          <p:cNvPr id="1024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学完本门课程后，你能够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掌握MyBatis、Spring、SpringMVC三大框架技术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搭建SpringMVC+Spring+MyBatis框架，并在此框架上熟练进行项目开发</a:t>
            </a:r>
            <a:r>
              <a:rPr lang="zh-CN" altLang="en-US" b="1" kern="0" dirty="0">
                <a:solidFill>
                  <a:schemeClr val="bg1"/>
                </a:solidFill>
                <a:sym typeface="+mn-ea"/>
              </a:rPr>
              <a:t>搭建SpringMVC+Spring+MyBatis框架，并在此框架上熟练进行项目开发搭搭建SpringMVC+Spring+MyBatis框架，并在此框架上熟练进行项目开发建</a:t>
            </a:r>
            <a:r>
              <a:rPr lang="en-US" altLang="zh-CN" b="1" kern="0" dirty="0" err="1">
                <a:solidFill>
                  <a:schemeClr val="bg1"/>
                </a:solidFill>
                <a:sym typeface="+mn-ea"/>
              </a:rPr>
              <a:t>SpringMVC+Spring+MyBatis</a:t>
            </a:r>
            <a:r>
              <a:rPr lang="zh-CN" altLang="en-US" b="1" kern="0" dirty="0">
                <a:solidFill>
                  <a:schemeClr val="bg1"/>
                </a:solidFill>
                <a:sym typeface="+mn-ea"/>
              </a:rPr>
              <a:t>框架，</a:t>
            </a:r>
            <a:r>
              <a:rPr lang="zh-CN" altLang="en-US" b="1" kern="0" dirty="0" smtClean="0">
                <a:solidFill>
                  <a:schemeClr val="bg1"/>
                </a:solidFill>
                <a:sym typeface="+mn-ea"/>
              </a:rPr>
              <a:t>并在此</a:t>
            </a:r>
            <a:r>
              <a:rPr lang="zh-CN" altLang="en-US" b="1" kern="0" dirty="0">
                <a:solidFill>
                  <a:schemeClr val="bg1"/>
                </a:solidFill>
                <a:sym typeface="+mn-ea"/>
              </a:rPr>
              <a:t>框架上熟练进行项目开发</a:t>
            </a:r>
            <a:endParaRPr lang="zh-CN" altLang="en-US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lvl="1"/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r>
              <a:rPr lang="zh-CN" altLang="en-US" dirty="0" smtClean="0"/>
              <a:t>/</a:t>
            </a:r>
            <a:r>
              <a:rPr lang="en-US" altLang="zh-CN" dirty="0" smtClean="0"/>
              <a:t>48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environments</a:t>
            </a:r>
            <a:r>
              <a:rPr lang="zh-CN" altLang="en-US" smtClean="0"/>
              <a:t>元素</a:t>
            </a:r>
            <a:r>
              <a:rPr lang="en-US" altLang="zh-CN" smtClean="0"/>
              <a:t>4-1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environments</a:t>
            </a:r>
            <a:r>
              <a:rPr lang="zh-CN" altLang="en-US" dirty="0" smtClean="0"/>
              <a:t>元素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表示配置</a:t>
            </a:r>
            <a:r>
              <a:rPr lang="fr-FR" altLang="zh-CN" dirty="0" smtClean="0"/>
              <a:t>MyBatis</a:t>
            </a:r>
            <a:r>
              <a:rPr lang="zh-CN" altLang="zh-CN" dirty="0" smtClean="0"/>
              <a:t>的多套运行环境，将</a:t>
            </a:r>
            <a:r>
              <a:rPr lang="fr-FR" altLang="zh-CN" dirty="0" smtClean="0"/>
              <a:t>SQL</a:t>
            </a:r>
            <a:r>
              <a:rPr lang="zh-CN" altLang="zh-CN" dirty="0" smtClean="0"/>
              <a:t>映射到多个不同的数据库上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子元素节点：</a:t>
            </a:r>
            <a:r>
              <a:rPr lang="fr-FR" altLang="zh-CN" dirty="0" smtClean="0"/>
              <a:t>environment</a:t>
            </a:r>
            <a:r>
              <a:rPr lang="zh-CN" altLang="zh-CN" dirty="0" smtClean="0"/>
              <a:t>，但是必须指定其中一个</a:t>
            </a:r>
            <a:r>
              <a:rPr lang="zh-CN" altLang="en-US" dirty="0" smtClean="0"/>
              <a:t>为</a:t>
            </a:r>
            <a:r>
              <a:rPr lang="zh-CN" altLang="zh-CN" dirty="0" smtClean="0"/>
              <a:t>默认运行环境（通过</a:t>
            </a:r>
            <a:r>
              <a:rPr lang="en-US" altLang="zh-CN" dirty="0" smtClean="0"/>
              <a:t>default</a:t>
            </a:r>
            <a:r>
              <a:rPr lang="zh-CN" altLang="zh-CN" dirty="0" smtClean="0"/>
              <a:t>指定）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grpSp>
        <p:nvGrpSpPr>
          <p:cNvPr id="5" name="组合 21"/>
          <p:cNvGrpSpPr/>
          <p:nvPr/>
        </p:nvGrpSpPr>
        <p:grpSpPr bwMode="auto">
          <a:xfrm>
            <a:off x="1403648" y="3765085"/>
            <a:ext cx="6421746" cy="696873"/>
            <a:chOff x="1908175" y="4643448"/>
            <a:chExt cx="4306888" cy="1073191"/>
          </a:xfrm>
        </p:grpSpPr>
        <p:sp>
          <p:nvSpPr>
            <p:cNvPr id="6" name="AutoShape 4"/>
            <p:cNvSpPr>
              <a:spLocks noChangeArrowheads="1"/>
            </p:cNvSpPr>
            <p:nvPr/>
          </p:nvSpPr>
          <p:spPr bwMode="gray">
            <a:xfrm>
              <a:off x="1908175" y="4837129"/>
              <a:ext cx="4306888" cy="87951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txBody>
            <a:bodyPr anchor="ctr"/>
            <a:lstStyle/>
            <a:p>
              <a:pPr algn="ctr">
                <a:defRPr/>
              </a:pPr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每个</a:t>
              </a:r>
              <a:r>
                <a:rPr lang="en-US" altLang="zh-CN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SqlSessionFactory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实例只能选择一个运行环境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AutoShape 4"/>
            <p:cNvSpPr>
              <a:spLocks noChangeArrowheads="1"/>
            </p:cNvSpPr>
            <p:nvPr/>
          </p:nvSpPr>
          <p:spPr bwMode="gray">
            <a:xfrm>
              <a:off x="5838626" y="4643448"/>
              <a:ext cx="233572" cy="36036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round/>
            </a:ln>
          </p:spPr>
          <p:txBody>
            <a:bodyPr anchor="ctr"/>
            <a:lstStyle/>
            <a:p>
              <a:pPr algn="ctr"/>
              <a:r>
                <a:rPr lang="en-US" altLang="zh-CN" sz="2000" b="1">
                  <a:solidFill>
                    <a:srgbClr val="0C83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!</a:t>
              </a:r>
              <a:endParaRPr lang="en-US" altLang="zh-CN" sz="2000" b="1">
                <a:solidFill>
                  <a:srgbClr val="0C83B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r>
              <a:rPr lang="zh-CN" altLang="en-US" dirty="0" smtClean="0"/>
              <a:t>/</a:t>
            </a:r>
            <a:r>
              <a:rPr lang="en-US" altLang="zh-CN" dirty="0" smtClean="0"/>
              <a:t>48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environments</a:t>
            </a:r>
            <a:r>
              <a:rPr lang="zh-CN" altLang="en-US" dirty="0" smtClean="0"/>
              <a:t>元素</a:t>
            </a:r>
            <a:r>
              <a:rPr lang="en-US" altLang="zh-CN" dirty="0" smtClean="0"/>
              <a:t>4-2</a:t>
            </a:r>
            <a:endParaRPr lang="zh-CN" altLang="en-US" dirty="0"/>
          </a:p>
        </p:txBody>
      </p:sp>
      <p:sp>
        <p:nvSpPr>
          <p:cNvPr id="7" name="AutoShape 3"/>
          <p:cNvSpPr>
            <a:spLocks noChangeArrowheads="1"/>
          </p:cNvSpPr>
          <p:nvPr/>
        </p:nvSpPr>
        <p:spPr bwMode="auto">
          <a:xfrm>
            <a:off x="755650" y="1203598"/>
            <a:ext cx="7786688" cy="3539430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&lt;environments default="development"&gt;</a:t>
            </a:r>
            <a:endParaRPr lang="en-US" altLang="zh-CN" sz="1600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lvl="1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&lt;environment id="development"&gt;</a:t>
            </a:r>
            <a:endParaRPr lang="en-US" altLang="zh-CN" sz="1600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lvl="2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</a:t>
            </a:r>
            <a:r>
              <a:rPr lang="en-US" altLang="zh-CN" sz="1600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transactionManager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type="JDBC"/&gt;</a:t>
            </a:r>
            <a:endParaRPr lang="en-US" altLang="zh-CN" sz="1600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lvl="2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</a:t>
            </a:r>
            <a:r>
              <a:rPr lang="en-US" altLang="zh-CN" sz="1600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dataSource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type="POOLED"&gt;</a:t>
            </a:r>
            <a:endParaRPr lang="en-US" altLang="zh-CN" sz="1600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lvl="1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		&lt;property name="driver" value="${driver}"/&gt;</a:t>
            </a:r>
            <a:endParaRPr lang="en-US" altLang="zh-CN" sz="1600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lvl="1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		 &lt;property name="</a:t>
            </a:r>
            <a:r>
              <a:rPr lang="en-US" altLang="zh-CN" sz="1600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url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value="${</a:t>
            </a:r>
            <a:r>
              <a:rPr lang="en-US" altLang="zh-CN" sz="1600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url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}"/&gt;</a:t>
            </a:r>
            <a:endParaRPr lang="en-US" altLang="zh-CN" sz="1600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lvl="1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		&lt;property name="username" value="${user}"/&gt;</a:t>
            </a:r>
            <a:endParaRPr lang="en-US" altLang="zh-CN" sz="1600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lvl="1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		&lt;property name="password" value="${password}"/&gt;</a:t>
            </a:r>
            <a:endParaRPr lang="en-US" altLang="zh-CN" sz="1600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lvl="2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&lt;/</a:t>
            </a:r>
            <a:r>
              <a:rPr lang="en-US" altLang="zh-CN" sz="1600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dataSource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&gt;</a:t>
            </a:r>
            <a:endParaRPr lang="en-US" altLang="zh-CN" sz="1600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lvl="1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&lt;/environment&gt;</a:t>
            </a:r>
            <a:endParaRPr lang="en-US" altLang="zh-CN" sz="1600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lvl="1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&lt;environment id="test"&gt;</a:t>
            </a:r>
            <a:endParaRPr lang="en-US" altLang="zh-CN" sz="1600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lvl="1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……</a:t>
            </a:r>
            <a:endParaRPr lang="en-US" altLang="zh-CN" sz="1600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lvl="1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&lt;/environment&gt;</a:t>
            </a:r>
            <a:endParaRPr lang="en-US" altLang="zh-CN" sz="1600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&lt;/environments&gt;</a:t>
            </a:r>
            <a:endParaRPr lang="en-US" altLang="zh-CN" sz="1600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807790" y="1491630"/>
            <a:ext cx="140417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837493" y="1715012"/>
            <a:ext cx="1283022" cy="119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712914" y="3939902"/>
            <a:ext cx="56294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3568773" y="1967775"/>
            <a:ext cx="110614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2843808" y="2184226"/>
            <a:ext cx="1367731" cy="1688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utoShape 2"/>
          <p:cNvSpPr>
            <a:spLocks noChangeArrowheads="1"/>
          </p:cNvSpPr>
          <p:nvPr/>
        </p:nvSpPr>
        <p:spPr bwMode="auto">
          <a:xfrm>
            <a:off x="6096000" y="822157"/>
            <a:ext cx="2446338" cy="302984"/>
          </a:xfrm>
          <a:prstGeom prst="roundRect">
            <a:avLst>
              <a:gd name="adj" fmla="val 2593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2" charset="-122"/>
              </a:rPr>
              <a:t>默认的运行环境 </a:t>
            </a:r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2" charset="-122"/>
              </a:rPr>
              <a:t>ID</a:t>
            </a:r>
            <a:endParaRPr lang="zh-CN" altLang="en-US" sz="1350" b="1" dirty="0">
              <a:solidFill>
                <a:schemeClr val="bg1"/>
              </a:solidFill>
              <a:ea typeface="黑体" panose="02010609060101010101" pitchFamily="2" charset="-122"/>
            </a:endParaRPr>
          </a:p>
        </p:txBody>
      </p:sp>
      <p:sp>
        <p:nvSpPr>
          <p:cNvPr id="15" name="AutoShape 2"/>
          <p:cNvSpPr>
            <a:spLocks noChangeArrowheads="1"/>
          </p:cNvSpPr>
          <p:nvPr/>
        </p:nvSpPr>
        <p:spPr bwMode="auto">
          <a:xfrm>
            <a:off x="6582171" y="1332662"/>
            <a:ext cx="1446213" cy="302984"/>
          </a:xfrm>
          <a:prstGeom prst="roundRect">
            <a:avLst>
              <a:gd name="adj" fmla="val 2593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2" charset="-122"/>
              </a:rPr>
              <a:t>运行环境 </a:t>
            </a:r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2" charset="-122"/>
              </a:rPr>
              <a:t>ID</a:t>
            </a:r>
            <a:endParaRPr lang="zh-CN" altLang="en-US" sz="1350" b="1" dirty="0">
              <a:solidFill>
                <a:schemeClr val="bg1"/>
              </a:solidFill>
              <a:ea typeface="黑体" panose="02010609060101010101" pitchFamily="2" charset="-122"/>
            </a:endParaRPr>
          </a:p>
        </p:txBody>
      </p:sp>
      <p:sp>
        <p:nvSpPr>
          <p:cNvPr id="17" name="AutoShape 2"/>
          <p:cNvSpPr>
            <a:spLocks noChangeArrowheads="1"/>
          </p:cNvSpPr>
          <p:nvPr/>
        </p:nvSpPr>
        <p:spPr bwMode="auto">
          <a:xfrm>
            <a:off x="5431184" y="3564910"/>
            <a:ext cx="1589088" cy="302984"/>
          </a:xfrm>
          <a:prstGeom prst="roundRect">
            <a:avLst>
              <a:gd name="adj" fmla="val 2593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2" charset="-122"/>
              </a:rPr>
              <a:t>运行环境 </a:t>
            </a:r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2" charset="-122"/>
              </a:rPr>
              <a:t>ID</a:t>
            </a:r>
            <a:endParaRPr lang="zh-CN" altLang="en-US" sz="1350" b="1" dirty="0">
              <a:solidFill>
                <a:schemeClr val="bg1"/>
              </a:solidFill>
              <a:ea typeface="黑体" panose="02010609060101010101" pitchFamily="2" charset="-122"/>
            </a:endParaRPr>
          </a:p>
        </p:txBody>
      </p:sp>
      <p:sp>
        <p:nvSpPr>
          <p:cNvPr id="19" name="AutoShape 2"/>
          <p:cNvSpPr>
            <a:spLocks noChangeArrowheads="1"/>
          </p:cNvSpPr>
          <p:nvPr/>
        </p:nvSpPr>
        <p:spPr bwMode="auto">
          <a:xfrm>
            <a:off x="6875338" y="1707654"/>
            <a:ext cx="2089150" cy="302984"/>
          </a:xfrm>
          <a:prstGeom prst="roundRect">
            <a:avLst>
              <a:gd name="adj" fmla="val 2593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2" charset="-122"/>
              </a:rPr>
              <a:t>事务管理器配置</a:t>
            </a:r>
            <a:endParaRPr lang="zh-CN" altLang="en-US" sz="1350" b="1" dirty="0">
              <a:solidFill>
                <a:schemeClr val="bg1"/>
              </a:solidFill>
              <a:ea typeface="黑体" panose="02010609060101010101" pitchFamily="2" charset="-122"/>
            </a:endParaRPr>
          </a:p>
        </p:txBody>
      </p:sp>
      <p:sp>
        <p:nvSpPr>
          <p:cNvPr id="21" name="AutoShape 2"/>
          <p:cNvSpPr>
            <a:spLocks noChangeArrowheads="1"/>
          </p:cNvSpPr>
          <p:nvPr/>
        </p:nvSpPr>
        <p:spPr bwMode="auto">
          <a:xfrm>
            <a:off x="6371779" y="2067694"/>
            <a:ext cx="1944637" cy="302984"/>
          </a:xfrm>
          <a:prstGeom prst="roundRect">
            <a:avLst>
              <a:gd name="adj" fmla="val 2593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2" charset="-122"/>
              </a:rPr>
              <a:t>数据源配置</a:t>
            </a:r>
            <a:endParaRPr lang="zh-CN" altLang="en-US" sz="1350" b="1" dirty="0">
              <a:solidFill>
                <a:schemeClr val="bg1"/>
              </a:solidFill>
              <a:ea typeface="黑体" panose="02010609060101010101" pitchFamily="2" charset="-122"/>
            </a:endParaRPr>
          </a:p>
        </p:txBody>
      </p:sp>
      <p:cxnSp>
        <p:nvCxnSpPr>
          <p:cNvPr id="25" name="直接箭头连接符 24"/>
          <p:cNvCxnSpPr>
            <a:endCxn id="13" idx="1"/>
          </p:cNvCxnSpPr>
          <p:nvPr/>
        </p:nvCxnSpPr>
        <p:spPr>
          <a:xfrm flipV="1">
            <a:off x="4320232" y="973649"/>
            <a:ext cx="1775768" cy="359013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4320232" y="1484154"/>
            <a:ext cx="2261939" cy="158968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4864769" y="1860337"/>
            <a:ext cx="1898479" cy="0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4225711" y="2183035"/>
            <a:ext cx="2074060" cy="36151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3400151" y="3721945"/>
            <a:ext cx="1890533" cy="145949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r>
              <a:rPr lang="zh-CN" altLang="en-US" dirty="0" smtClean="0"/>
              <a:t>/</a:t>
            </a:r>
            <a:r>
              <a:rPr lang="en-US" altLang="zh-CN" dirty="0" smtClean="0"/>
              <a:t>48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  <p:bldP spid="19" grpId="0" animBg="1"/>
      <p:bldP spid="2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environments</a:t>
            </a:r>
            <a:r>
              <a:rPr lang="zh-CN" altLang="en-US" smtClean="0"/>
              <a:t>元素</a:t>
            </a:r>
            <a:r>
              <a:rPr lang="en-US" altLang="zh-CN" smtClean="0"/>
              <a:t>4-3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transactionManager</a:t>
            </a:r>
            <a:r>
              <a:rPr lang="en-US" altLang="zh-CN" dirty="0" smtClean="0"/>
              <a:t>-</a:t>
            </a:r>
            <a:r>
              <a:rPr lang="zh-CN" altLang="en-US" dirty="0" smtClean="0"/>
              <a:t>事务管理器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sp>
        <p:nvSpPr>
          <p:cNvPr id="5" name="AutoShape 12"/>
          <p:cNvSpPr>
            <a:spLocks noChangeArrowheads="1"/>
          </p:cNvSpPr>
          <p:nvPr/>
        </p:nvSpPr>
        <p:spPr bwMode="auto">
          <a:xfrm>
            <a:off x="866397" y="2092146"/>
            <a:ext cx="7272338" cy="461665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381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&lt;</a:t>
            </a:r>
            <a:r>
              <a:rPr lang="en-US" altLang="zh-CN" sz="1600" b="1" dirty="0" err="1">
                <a:solidFill>
                  <a:schemeClr val="accent5">
                    <a:lumMod val="10000"/>
                  </a:schemeClr>
                </a:solidFill>
              </a:rPr>
              <a:t>transactionManager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 type="[ JDBC | MANAGED ]" /&gt;</a:t>
            </a:r>
            <a:endParaRPr lang="en-US" altLang="zh-CN" sz="1600" b="1" dirty="0">
              <a:solidFill>
                <a:schemeClr val="accent5">
                  <a:lumMod val="10000"/>
                </a:schemeClr>
              </a:solidFill>
            </a:endParaRPr>
          </a:p>
        </p:txBody>
      </p:sp>
      <p:sp>
        <p:nvSpPr>
          <p:cNvPr id="9" name="AutoShape 2"/>
          <p:cNvSpPr>
            <a:spLocks noChangeArrowheads="1"/>
          </p:cNvSpPr>
          <p:nvPr/>
        </p:nvSpPr>
        <p:spPr bwMode="auto">
          <a:xfrm>
            <a:off x="2964695" y="2852306"/>
            <a:ext cx="928694" cy="302984"/>
          </a:xfrm>
          <a:prstGeom prst="roundRect">
            <a:avLst>
              <a:gd name="adj" fmla="val 2593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2" charset="-122"/>
              </a:rPr>
              <a:t>JDBC</a:t>
            </a:r>
            <a:endParaRPr lang="zh-CN" altLang="en-US" sz="1350" b="1" dirty="0">
              <a:solidFill>
                <a:schemeClr val="bg1"/>
              </a:solidFill>
              <a:ea typeface="黑体" panose="0201060906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3347864" y="2241794"/>
            <a:ext cx="642942" cy="214314"/>
          </a:xfrm>
          <a:prstGeom prst="rect">
            <a:avLst/>
          </a:prstGeom>
          <a:ln cmpd="sng">
            <a:solidFill>
              <a:srgbClr val="FF0000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AutoShape 2"/>
          <p:cNvSpPr>
            <a:spLocks noChangeArrowheads="1"/>
          </p:cNvSpPr>
          <p:nvPr/>
        </p:nvSpPr>
        <p:spPr bwMode="auto">
          <a:xfrm>
            <a:off x="4390747" y="2724001"/>
            <a:ext cx="1802430" cy="302984"/>
          </a:xfrm>
          <a:prstGeom prst="roundRect">
            <a:avLst>
              <a:gd name="adj" fmla="val 2593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2" charset="-122"/>
              </a:rPr>
              <a:t>MANAGED</a:t>
            </a:r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2" charset="-122"/>
              </a:rPr>
              <a:t>（托管）</a:t>
            </a:r>
            <a:endParaRPr lang="zh-CN" altLang="en-US" sz="1350" b="1" dirty="0">
              <a:solidFill>
                <a:schemeClr val="bg1"/>
              </a:solidFill>
              <a:ea typeface="黑体" panose="0201060906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4067944" y="2241794"/>
            <a:ext cx="1214446" cy="214314"/>
          </a:xfrm>
          <a:prstGeom prst="rect">
            <a:avLst/>
          </a:prstGeom>
          <a:ln cmpd="sng">
            <a:solidFill>
              <a:srgbClr val="FF0000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179512" y="1347614"/>
            <a:ext cx="792088" cy="744532"/>
            <a:chOff x="2960053" y="2405380"/>
            <a:chExt cx="436880" cy="549275"/>
          </a:xfrm>
        </p:grpSpPr>
        <p:sp>
          <p:nvSpPr>
            <p:cNvPr id="20" name="TextBox 65"/>
            <p:cNvSpPr txBox="1"/>
            <p:nvPr/>
          </p:nvSpPr>
          <p:spPr>
            <a:xfrm>
              <a:off x="2960053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语法</a:t>
              </a:r>
              <a:endParaRPr lang="zh-CN" altLang="en-US" sz="1000" b="1" dirty="0">
                <a:solidFill>
                  <a:srgbClr val="0099D8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pic>
          <p:nvPicPr>
            <p:cNvPr id="21" name="图片 20" descr="C:\Users\Lenovo\Desktop\icon\书籍.png书籍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3021330" y="2405380"/>
              <a:ext cx="314325" cy="314325"/>
            </a:xfrm>
            <a:prstGeom prst="rect">
              <a:avLst/>
            </a:prstGeom>
          </p:spPr>
        </p:pic>
      </p:grpSp>
      <p:cxnSp>
        <p:nvCxnSpPr>
          <p:cNvPr id="22" name="直接箭头连接符 21"/>
          <p:cNvCxnSpPr>
            <a:stCxn id="14" idx="2"/>
            <a:endCxn id="9" idx="0"/>
          </p:cNvCxnSpPr>
          <p:nvPr/>
        </p:nvCxnSpPr>
        <p:spPr>
          <a:xfrm flipH="1">
            <a:off x="3429042" y="2456108"/>
            <a:ext cx="240293" cy="396198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5076056" y="2456108"/>
            <a:ext cx="1" cy="396198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r>
              <a:rPr lang="zh-CN" altLang="en-US" dirty="0" smtClean="0"/>
              <a:t>/</a:t>
            </a:r>
            <a:r>
              <a:rPr lang="en-US" altLang="zh-CN" dirty="0" smtClean="0"/>
              <a:t>48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5" grpId="0" animBg="1"/>
      <p:bldP spid="1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environments</a:t>
            </a:r>
            <a:r>
              <a:rPr lang="zh-CN" altLang="en-US" smtClean="0"/>
              <a:t>元素</a:t>
            </a:r>
            <a:r>
              <a:rPr lang="en-US" altLang="zh-CN" smtClean="0"/>
              <a:t>4-4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545" y="699543"/>
            <a:ext cx="7998911" cy="3709898"/>
          </a:xfrm>
        </p:spPr>
        <p:txBody>
          <a:bodyPr/>
          <a:lstStyle/>
          <a:p>
            <a:r>
              <a:rPr lang="en-US" altLang="zh-CN" dirty="0" err="1" smtClean="0"/>
              <a:t>dataSource</a:t>
            </a:r>
            <a:endParaRPr lang="en-US" altLang="zh-CN" dirty="0" smtClean="0"/>
          </a:p>
          <a:p>
            <a:pPr lvl="1"/>
            <a:r>
              <a:rPr lang="en-US" altLang="zh-CN" sz="1800" dirty="0" err="1" smtClean="0"/>
              <a:t>dataSource</a:t>
            </a:r>
            <a:r>
              <a:rPr lang="zh-CN" altLang="en-US" sz="1800" dirty="0" smtClean="0"/>
              <a:t>元素使用基本的</a:t>
            </a:r>
            <a:r>
              <a:rPr lang="en-US" altLang="zh-CN" sz="1800" dirty="0" smtClean="0"/>
              <a:t>JDBC</a:t>
            </a:r>
            <a:r>
              <a:rPr lang="zh-CN" altLang="en-US" sz="1800" dirty="0" smtClean="0"/>
              <a:t>数据源接口来配置</a:t>
            </a:r>
            <a:r>
              <a:rPr lang="en-US" altLang="zh-CN" sz="1800" dirty="0" smtClean="0"/>
              <a:t>JDBC</a:t>
            </a:r>
            <a:r>
              <a:rPr lang="zh-CN" altLang="en-US" sz="1800" dirty="0" smtClean="0"/>
              <a:t>连接对象的资源</a:t>
            </a:r>
            <a:endParaRPr lang="en-US" altLang="zh-CN" sz="1800" dirty="0" smtClean="0"/>
          </a:p>
          <a:p>
            <a:pPr lvl="1"/>
            <a:r>
              <a:rPr lang="zh-CN" altLang="en-US" sz="1800" dirty="0" smtClean="0"/>
              <a:t>有三种内建的数据源类型</a:t>
            </a:r>
            <a:endParaRPr lang="en-US" altLang="zh-CN" sz="1800" dirty="0" smtClean="0"/>
          </a:p>
          <a:p>
            <a:pPr lvl="3"/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sp>
        <p:nvSpPr>
          <p:cNvPr id="5" name="AutoShape 12"/>
          <p:cNvSpPr>
            <a:spLocks noChangeArrowheads="1"/>
          </p:cNvSpPr>
          <p:nvPr/>
        </p:nvSpPr>
        <p:spPr bwMode="auto">
          <a:xfrm>
            <a:off x="1036460" y="3090322"/>
            <a:ext cx="7272338" cy="1569660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381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indent="-342900" defTabSz="381000">
              <a:buClr>
                <a:schemeClr val="folHlink"/>
              </a:buClr>
              <a:buSzPct val="60000"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&lt;</a:t>
            </a:r>
            <a:r>
              <a:rPr lang="en-US" altLang="zh-CN" sz="1600" b="1" dirty="0" err="1">
                <a:solidFill>
                  <a:schemeClr val="accent5">
                    <a:lumMod val="10000"/>
                  </a:schemeClr>
                </a:solidFill>
              </a:rPr>
              <a:t>dataSource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 type="POOLED"&gt;</a:t>
            </a:r>
            <a:endParaRPr lang="en-US" altLang="zh-CN" sz="1600" b="1" dirty="0">
              <a:solidFill>
                <a:schemeClr val="accent5">
                  <a:lumMod val="10000"/>
                </a:schemeClr>
              </a:solidFill>
            </a:endParaRPr>
          </a:p>
          <a:p>
            <a:pPr indent="-342900" defTabSz="381000">
              <a:buClr>
                <a:schemeClr val="folHlink"/>
              </a:buClr>
              <a:buSzPct val="60000"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	&lt;property name="driver" value="${driver}"/&gt;</a:t>
            </a:r>
            <a:endParaRPr lang="en-US" altLang="zh-CN" sz="1600" b="1" dirty="0">
              <a:solidFill>
                <a:schemeClr val="accent5">
                  <a:lumMod val="10000"/>
                </a:schemeClr>
              </a:solidFill>
            </a:endParaRPr>
          </a:p>
          <a:p>
            <a:pPr indent="-342900" defTabSz="381000">
              <a:buClr>
                <a:schemeClr val="folHlink"/>
              </a:buClr>
              <a:buSzPct val="60000"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 	&lt;property name="</a:t>
            </a:r>
            <a:r>
              <a:rPr lang="en-US" altLang="zh-CN" sz="1600" b="1" dirty="0" err="1">
                <a:solidFill>
                  <a:schemeClr val="accent5">
                    <a:lumMod val="10000"/>
                  </a:schemeClr>
                </a:solidFill>
              </a:rPr>
              <a:t>url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" value="${</a:t>
            </a:r>
            <a:r>
              <a:rPr lang="en-US" altLang="zh-CN" sz="1600" b="1" dirty="0" err="1">
                <a:solidFill>
                  <a:schemeClr val="accent5">
                    <a:lumMod val="10000"/>
                  </a:schemeClr>
                </a:solidFill>
              </a:rPr>
              <a:t>url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}"/&gt;</a:t>
            </a:r>
            <a:endParaRPr lang="en-US" altLang="zh-CN" sz="1600" b="1" dirty="0">
              <a:solidFill>
                <a:schemeClr val="accent5">
                  <a:lumMod val="10000"/>
                </a:schemeClr>
              </a:solidFill>
            </a:endParaRPr>
          </a:p>
          <a:p>
            <a:pPr indent="-342900" defTabSz="381000">
              <a:buClr>
                <a:schemeClr val="folHlink"/>
              </a:buClr>
              <a:buSzPct val="60000"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	&lt;property name="username" value="${user}"/&gt;</a:t>
            </a:r>
            <a:endParaRPr lang="en-US" altLang="zh-CN" sz="1600" b="1" dirty="0">
              <a:solidFill>
                <a:schemeClr val="accent5">
                  <a:lumMod val="10000"/>
                </a:schemeClr>
              </a:solidFill>
            </a:endParaRPr>
          </a:p>
          <a:p>
            <a:pPr indent="-342900" defTabSz="381000">
              <a:buClr>
                <a:schemeClr val="folHlink"/>
              </a:buClr>
              <a:buSzPct val="60000"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	&lt;property name="password" value="${password}"/&gt;</a:t>
            </a:r>
            <a:endParaRPr lang="en-US" altLang="zh-CN" sz="1600" b="1" dirty="0">
              <a:solidFill>
                <a:schemeClr val="accent5">
                  <a:lumMod val="10000"/>
                </a:schemeClr>
              </a:solidFill>
            </a:endParaRPr>
          </a:p>
          <a:p>
            <a:pPr indent="-342900" defTabSz="381000">
              <a:buClr>
                <a:schemeClr val="folHlink"/>
              </a:buClr>
              <a:buSzPct val="60000"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&lt;/</a:t>
            </a:r>
            <a:r>
              <a:rPr lang="en-US" altLang="zh-CN" sz="1600" b="1" dirty="0" err="1">
                <a:solidFill>
                  <a:schemeClr val="accent5">
                    <a:lumMod val="10000"/>
                  </a:schemeClr>
                </a:solidFill>
              </a:rPr>
              <a:t>dataSource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&gt;</a:t>
            </a:r>
            <a:endParaRPr lang="en-US" altLang="zh-CN" sz="1600" b="1" dirty="0">
              <a:solidFill>
                <a:schemeClr val="accent5">
                  <a:lumMod val="10000"/>
                </a:schemeClr>
              </a:solidFill>
            </a:endParaRPr>
          </a:p>
        </p:txBody>
      </p:sp>
      <p:sp>
        <p:nvSpPr>
          <p:cNvPr id="6" name="AutoShape 12"/>
          <p:cNvSpPr>
            <a:spLocks noChangeArrowheads="1"/>
          </p:cNvSpPr>
          <p:nvPr/>
        </p:nvSpPr>
        <p:spPr bwMode="auto">
          <a:xfrm>
            <a:off x="1036460" y="2101411"/>
            <a:ext cx="7272338" cy="461665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381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&lt;</a:t>
            </a:r>
            <a:r>
              <a:rPr lang="en-US" altLang="zh-CN" sz="1600" b="1" dirty="0" err="1">
                <a:solidFill>
                  <a:schemeClr val="accent5">
                    <a:lumMod val="10000"/>
                  </a:schemeClr>
                </a:solidFill>
              </a:rPr>
              <a:t>dataSource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 type=" [</a:t>
            </a:r>
            <a:r>
              <a:rPr lang="en-US" altLang="zh-CN" sz="1600" b="1" dirty="0">
                <a:solidFill>
                  <a:srgbClr val="FF0000"/>
                </a:solidFill>
              </a:rPr>
              <a:t>UNPOOLED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 | </a:t>
            </a:r>
            <a:r>
              <a:rPr lang="en-US" altLang="zh-CN" sz="1600" b="1" dirty="0">
                <a:solidFill>
                  <a:srgbClr val="FF0000"/>
                </a:solidFill>
              </a:rPr>
              <a:t>POOLED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 | </a:t>
            </a:r>
            <a:r>
              <a:rPr lang="en-US" altLang="zh-CN" sz="1600" b="1" dirty="0">
                <a:solidFill>
                  <a:srgbClr val="FF0000"/>
                </a:solidFill>
              </a:rPr>
              <a:t>JNDI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]" /&gt;</a:t>
            </a:r>
            <a:endParaRPr lang="en-US" altLang="zh-CN" sz="1600" b="1" dirty="0">
              <a:solidFill>
                <a:schemeClr val="accent5">
                  <a:lumMod val="10000"/>
                </a:schemeClr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07504" y="1779662"/>
            <a:ext cx="746587" cy="740369"/>
            <a:chOff x="2960053" y="2405380"/>
            <a:chExt cx="436880" cy="549275"/>
          </a:xfrm>
        </p:grpSpPr>
        <p:sp>
          <p:nvSpPr>
            <p:cNvPr id="15" name="TextBox 65"/>
            <p:cNvSpPr txBox="1"/>
            <p:nvPr/>
          </p:nvSpPr>
          <p:spPr>
            <a:xfrm>
              <a:off x="2960053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语法</a:t>
              </a:r>
              <a:endParaRPr lang="zh-CN" altLang="en-US" sz="1000" b="1" dirty="0">
                <a:solidFill>
                  <a:srgbClr val="0099D8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pic>
          <p:nvPicPr>
            <p:cNvPr id="16" name="图片 15" descr="C:\Users\Lenovo\Desktop\icon\书籍.png书籍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3021330" y="2405380"/>
              <a:ext cx="314325" cy="314325"/>
            </a:xfrm>
            <a:prstGeom prst="rect">
              <a:avLst/>
            </a:prstGeom>
          </p:spPr>
        </p:pic>
      </p:grpSp>
      <p:sp>
        <p:nvSpPr>
          <p:cNvPr id="17" name="TextBox 65"/>
          <p:cNvSpPr txBox="1"/>
          <p:nvPr/>
        </p:nvSpPr>
        <p:spPr>
          <a:xfrm>
            <a:off x="251520" y="3218175"/>
            <a:ext cx="436880" cy="245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b="1" dirty="0">
                <a:solidFill>
                  <a:srgbClr val="0099D8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示例</a:t>
            </a:r>
            <a:endParaRPr lang="zh-CN" altLang="en-US" sz="1000" b="1" dirty="0">
              <a:solidFill>
                <a:srgbClr val="0099D8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8" name="图片 17" descr="C:\Users\Lenovo\Desktop\icon\电脑.png电脑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30260" y="2931790"/>
            <a:ext cx="279400" cy="27876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r>
              <a:rPr lang="zh-CN" altLang="en-US" dirty="0" smtClean="0"/>
              <a:t>/</a:t>
            </a:r>
            <a:r>
              <a:rPr lang="en-US" altLang="zh-CN" dirty="0" smtClean="0"/>
              <a:t>48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3840" y="207645"/>
            <a:ext cx="8185785" cy="563905"/>
          </a:xfrm>
        </p:spPr>
        <p:txBody>
          <a:bodyPr/>
          <a:lstStyle/>
          <a:p>
            <a:r>
              <a:rPr lang="en-US" dirty="0" smtClean="0"/>
              <a:t>mappers</a:t>
            </a:r>
            <a:r>
              <a:rPr lang="zh-CN" altLang="en-US" dirty="0" smtClean="0"/>
              <a:t>元素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545" y="806067"/>
            <a:ext cx="7762875" cy="3781907"/>
          </a:xfrm>
        </p:spPr>
        <p:txBody>
          <a:bodyPr/>
          <a:lstStyle/>
          <a:p>
            <a:r>
              <a:rPr lang="zh-CN" altLang="en-US" sz="2000" dirty="0" smtClean="0"/>
              <a:t>映射器，定义</a:t>
            </a:r>
            <a:r>
              <a:rPr lang="en-US" altLang="zh-CN" sz="2000" dirty="0" smtClean="0"/>
              <a:t>SQL</a:t>
            </a:r>
            <a:r>
              <a:rPr lang="zh-CN" altLang="en-US" sz="2000" dirty="0" smtClean="0"/>
              <a:t>映射语句</a:t>
            </a:r>
            <a:endParaRPr lang="en-US" altLang="zh-CN" sz="2000" dirty="0" smtClean="0"/>
          </a:p>
          <a:p>
            <a:r>
              <a:rPr lang="zh-CN" altLang="en-US" sz="2000" dirty="0" smtClean="0"/>
              <a:t>须在配置中引用</a:t>
            </a:r>
            <a:r>
              <a:rPr lang="en-US" altLang="zh-CN" sz="2000" dirty="0" smtClean="0"/>
              <a:t>mapper</a:t>
            </a:r>
            <a:r>
              <a:rPr lang="zh-CN" altLang="en-US" sz="2000" dirty="0" smtClean="0"/>
              <a:t>映射文件</a:t>
            </a:r>
            <a:endParaRPr lang="en-US" altLang="zh-CN" sz="2000" dirty="0" smtClean="0"/>
          </a:p>
          <a:p>
            <a:r>
              <a:rPr lang="zh-CN" altLang="en-US" sz="2000" dirty="0" smtClean="0">
                <a:solidFill>
                  <a:srgbClr val="FF0000"/>
                </a:solidFill>
              </a:rPr>
              <a:t>方式一：</a:t>
            </a:r>
            <a:r>
              <a:rPr lang="zh-CN" altLang="zh-CN" sz="2000" dirty="0" smtClean="0">
                <a:solidFill>
                  <a:srgbClr val="FF0000"/>
                </a:solidFill>
              </a:rPr>
              <a:t>使用类资源路径获取资源</a:t>
            </a:r>
            <a:endParaRPr lang="en-US" altLang="zh-CN" sz="2000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sz="2000" dirty="0" smtClean="0"/>
              <a:t>方式二：</a:t>
            </a:r>
            <a:r>
              <a:rPr lang="zh-CN" altLang="zh-CN" sz="2000" dirty="0" smtClean="0"/>
              <a:t>使用</a:t>
            </a:r>
            <a:r>
              <a:rPr lang="fr-FR" altLang="zh-CN" sz="2000" dirty="0" smtClean="0"/>
              <a:t>URL</a:t>
            </a:r>
            <a:r>
              <a:rPr lang="zh-CN" altLang="zh-CN" sz="2000" dirty="0" smtClean="0"/>
              <a:t>获取资源</a:t>
            </a:r>
            <a:endParaRPr lang="en-US" altLang="zh-CN" sz="2000" dirty="0" smtClean="0"/>
          </a:p>
          <a:p>
            <a:pPr lvl="1"/>
            <a:endParaRPr lang="zh-CN" altLang="en-US" dirty="0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836834" y="1926580"/>
            <a:ext cx="7572375" cy="1077218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381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indent="-342900" defTabSz="381000">
              <a:buClr>
                <a:schemeClr val="folHlink"/>
              </a:buClr>
              <a:buSzPct val="60000"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&lt;!-- </a:t>
            </a:r>
            <a:r>
              <a:rPr lang="zh-CN" altLang="en-US" sz="1600" b="1" dirty="0">
                <a:solidFill>
                  <a:schemeClr val="accent5">
                    <a:lumMod val="10000"/>
                  </a:schemeClr>
                </a:solidFill>
              </a:rPr>
              <a:t>将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mapper</a:t>
            </a:r>
            <a:r>
              <a:rPr lang="zh-CN" altLang="en-US" sz="1600" b="1" dirty="0">
                <a:solidFill>
                  <a:schemeClr val="accent5">
                    <a:lumMod val="10000"/>
                  </a:schemeClr>
                </a:solidFill>
              </a:rPr>
              <a:t>映射文件加入到系统核心配置文件中 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--&gt;</a:t>
            </a:r>
            <a:endParaRPr lang="en-US" altLang="zh-CN" sz="1600" b="1" dirty="0">
              <a:solidFill>
                <a:schemeClr val="accent5">
                  <a:lumMod val="10000"/>
                </a:schemeClr>
              </a:solidFill>
            </a:endParaRPr>
          </a:p>
          <a:p>
            <a:pPr indent="-342900" defTabSz="381000">
              <a:buClr>
                <a:schemeClr val="folHlink"/>
              </a:buClr>
              <a:buSzPct val="60000"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&lt;</a:t>
            </a:r>
            <a:r>
              <a:rPr lang="en-US" altLang="zh-CN" sz="1600" b="1" dirty="0" err="1">
                <a:solidFill>
                  <a:schemeClr val="accent5">
                    <a:lumMod val="10000"/>
                  </a:schemeClr>
                </a:solidFill>
              </a:rPr>
              <a:t>mappers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&gt;</a:t>
            </a:r>
            <a:endParaRPr lang="en-US" altLang="zh-CN" sz="1600" b="1" dirty="0">
              <a:solidFill>
                <a:schemeClr val="accent5">
                  <a:lumMod val="10000"/>
                </a:schemeClr>
              </a:solidFill>
            </a:endParaRPr>
          </a:p>
          <a:p>
            <a:pPr indent="-342900" defTabSz="381000">
              <a:buClr>
                <a:schemeClr val="folHlink"/>
              </a:buClr>
              <a:buSzPct val="60000"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	&lt;mapper  resource="</a:t>
            </a:r>
            <a:r>
              <a:rPr lang="en-US" altLang="zh-CN" sz="1600" b="1" dirty="0" err="1">
                <a:solidFill>
                  <a:schemeClr val="accent5">
                    <a:lumMod val="10000"/>
                  </a:schemeClr>
                </a:solidFill>
              </a:rPr>
              <a:t>cn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/</a:t>
            </a:r>
            <a:r>
              <a:rPr lang="en-US" altLang="zh-CN" sz="1600" b="1" dirty="0" err="1">
                <a:solidFill>
                  <a:schemeClr val="accent5">
                    <a:lumMod val="10000"/>
                  </a:schemeClr>
                </a:solidFill>
              </a:rPr>
              <a:t>smbms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/</a:t>
            </a:r>
            <a:r>
              <a:rPr lang="en-US" altLang="zh-CN" sz="1600" b="1" dirty="0" err="1">
                <a:solidFill>
                  <a:schemeClr val="accent5">
                    <a:lumMod val="10000"/>
                  </a:schemeClr>
                </a:solidFill>
              </a:rPr>
              <a:t>dao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/user/UserMapper.xml"/&gt;</a:t>
            </a:r>
            <a:endParaRPr lang="en-US" altLang="zh-CN" sz="1600" b="1" dirty="0">
              <a:solidFill>
                <a:schemeClr val="accent5">
                  <a:lumMod val="10000"/>
                </a:schemeClr>
              </a:solidFill>
            </a:endParaRPr>
          </a:p>
          <a:p>
            <a:pPr indent="-342900" defTabSz="381000">
              <a:buClr>
                <a:schemeClr val="folHlink"/>
              </a:buClr>
              <a:buSzPct val="60000"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&lt;/</a:t>
            </a:r>
            <a:r>
              <a:rPr lang="en-US" altLang="zh-CN" sz="1600" b="1" dirty="0" err="1">
                <a:solidFill>
                  <a:schemeClr val="accent5">
                    <a:lumMod val="10000"/>
                  </a:schemeClr>
                </a:solidFill>
              </a:rPr>
              <a:t>mappers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&gt;</a:t>
            </a:r>
            <a:endParaRPr lang="en-US" altLang="zh-CN" sz="1600" b="1" dirty="0">
              <a:solidFill>
                <a:schemeClr val="accent5">
                  <a:lumMod val="10000"/>
                </a:schemeClr>
              </a:solidFill>
            </a:endParaRPr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836834" y="3510756"/>
            <a:ext cx="7572375" cy="1077218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381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indent="-342900" defTabSz="381000">
              <a:buClr>
                <a:schemeClr val="folHlink"/>
              </a:buClr>
              <a:buSzPct val="60000"/>
            </a:pPr>
            <a:r>
              <a:rPr lang="fr-FR" altLang="zh-CN" sz="1600" b="1" dirty="0">
                <a:solidFill>
                  <a:schemeClr val="accent5">
                    <a:lumMod val="10000"/>
                  </a:schemeClr>
                </a:solidFill>
              </a:rPr>
              <a:t>&lt;mappers&gt;</a:t>
            </a:r>
            <a:endParaRPr lang="zh-CN" altLang="zh-CN" sz="1600" b="1" dirty="0">
              <a:solidFill>
                <a:schemeClr val="accent5">
                  <a:lumMod val="10000"/>
                </a:schemeClr>
              </a:solidFill>
            </a:endParaRPr>
          </a:p>
          <a:p>
            <a:pPr indent="-342900" defTabSz="381000">
              <a:buClr>
                <a:schemeClr val="folHlink"/>
              </a:buClr>
              <a:buSzPct val="60000"/>
            </a:pPr>
            <a:r>
              <a:rPr lang="fr-FR" altLang="zh-CN" sz="1600" b="1" dirty="0">
                <a:solidFill>
                  <a:schemeClr val="accent5">
                    <a:lumMod val="10000"/>
                  </a:schemeClr>
                </a:solidFill>
              </a:rPr>
              <a:t>		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&lt;mapper </a:t>
            </a:r>
            <a:r>
              <a:rPr lang="en-US" altLang="zh-CN" sz="1600" b="1" dirty="0" err="1">
                <a:solidFill>
                  <a:schemeClr val="accent5">
                    <a:lumMod val="10000"/>
                  </a:schemeClr>
                </a:solidFill>
              </a:rPr>
              <a:t>url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="file:///E:/sqlmappers/UserMapper.xml"/&gt;</a:t>
            </a:r>
            <a:endParaRPr lang="zh-CN" altLang="zh-CN" sz="1600" b="1" dirty="0">
              <a:solidFill>
                <a:schemeClr val="accent5">
                  <a:lumMod val="10000"/>
                </a:schemeClr>
              </a:solidFill>
            </a:endParaRPr>
          </a:p>
          <a:p>
            <a:pPr indent="-342900" defTabSz="381000">
              <a:buClr>
                <a:schemeClr val="folHlink"/>
              </a:buClr>
              <a:buSzPct val="60000"/>
            </a:pPr>
            <a:r>
              <a:rPr lang="fr-FR" altLang="zh-CN" sz="1600" b="1" dirty="0">
                <a:solidFill>
                  <a:schemeClr val="accent5">
                    <a:lumMod val="10000"/>
                  </a:schemeClr>
                </a:solidFill>
              </a:rPr>
              <a:t>		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&lt;mapper </a:t>
            </a:r>
            <a:r>
              <a:rPr lang="en-US" altLang="zh-CN" sz="1600" b="1" dirty="0" err="1">
                <a:solidFill>
                  <a:schemeClr val="accent5">
                    <a:lumMod val="10000"/>
                  </a:schemeClr>
                </a:solidFill>
              </a:rPr>
              <a:t>url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="file:///E:/sqlmappers/ProviderMapper.xml"/&gt;</a:t>
            </a:r>
            <a:endParaRPr lang="zh-CN" altLang="zh-CN" sz="1600" b="1" dirty="0">
              <a:solidFill>
                <a:schemeClr val="accent5">
                  <a:lumMod val="10000"/>
                </a:schemeClr>
              </a:solidFill>
            </a:endParaRPr>
          </a:p>
          <a:p>
            <a:pPr indent="-342900" defTabSz="381000">
              <a:buClr>
                <a:schemeClr val="folHlink"/>
              </a:buClr>
              <a:buSzPct val="60000"/>
            </a:pP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&lt;/</a:t>
            </a:r>
            <a:r>
              <a:rPr lang="fr-FR" altLang="zh-CN" sz="1600" b="1" dirty="0">
                <a:solidFill>
                  <a:schemeClr val="accent5">
                    <a:lumMod val="10000"/>
                  </a:schemeClr>
                </a:solidFill>
              </a:rPr>
              <a:t>mappers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&gt;</a:t>
            </a:r>
            <a:endParaRPr lang="en-US" altLang="zh-CN" sz="1600" b="1" dirty="0">
              <a:solidFill>
                <a:schemeClr val="accent5">
                  <a:lumMod val="10000"/>
                </a:schemeClr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282462" y="4731990"/>
            <a:ext cx="5714808" cy="371891"/>
            <a:chOff x="1403648" y="3795886"/>
            <a:chExt cx="5714808" cy="371891"/>
          </a:xfrm>
        </p:grpSpPr>
        <p:sp>
          <p:nvSpPr>
            <p:cNvPr id="14" name="圆角矩形 13"/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 bwMode="auto">
            <a:xfrm>
              <a:off x="1975126" y="3795886"/>
              <a:ext cx="5143330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6" name="Picture 8" descr="说话气泡new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827363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16"/>
            <p:cNvSpPr txBox="1"/>
            <p:nvPr/>
          </p:nvSpPr>
          <p:spPr bwMode="auto">
            <a:xfrm>
              <a:off x="2999182" y="3829223"/>
              <a:ext cx="3393878" cy="338554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演示：</a:t>
              </a:r>
              <a:r>
                <a:rPr lang="zh-CN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</a:t>
              </a:r>
              <a:r>
                <a:rPr lang="fr-FR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URL</a:t>
              </a:r>
              <a:r>
                <a:rPr lang="zh-CN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获取资源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优化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r>
              <a:rPr lang="zh-CN" altLang="en-US" dirty="0" smtClean="0"/>
              <a:t>/</a:t>
            </a:r>
            <a:r>
              <a:rPr lang="en-US" altLang="zh-CN" dirty="0" smtClean="0"/>
              <a:t>48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学员操作</a:t>
            </a:r>
            <a:r>
              <a:rPr lang="en-US" altLang="zh-CN" smtClean="0"/>
              <a:t>—</a:t>
            </a:r>
            <a:r>
              <a:rPr lang="zh-CN" altLang="en-US" smtClean="0"/>
              <a:t>更改供应商表的查询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需求说明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在上一个练习的基础上，</a:t>
            </a:r>
            <a:r>
              <a:rPr lang="zh-CN" altLang="zh-CN" dirty="0" smtClean="0"/>
              <a:t>完成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增加数据库测试运行环境</a:t>
            </a:r>
            <a:r>
              <a:rPr lang="zh-CN" altLang="en-US" dirty="0" smtClean="0"/>
              <a:t>，</a:t>
            </a:r>
            <a:r>
              <a:rPr lang="zh-CN" altLang="zh-CN" dirty="0" smtClean="0"/>
              <a:t>并完成由开发环境到测试环境的切换</a:t>
            </a:r>
            <a:endParaRPr lang="zh-CN" altLang="zh-CN" dirty="0" smtClean="0"/>
          </a:p>
          <a:p>
            <a:pPr lvl="2"/>
            <a:r>
              <a:rPr lang="zh-CN" altLang="zh-CN" dirty="0" smtClean="0"/>
              <a:t>更改</a:t>
            </a:r>
            <a:r>
              <a:rPr lang="en-US" altLang="zh-CN" dirty="0" smtClean="0"/>
              <a:t>properties</a:t>
            </a:r>
            <a:r>
              <a:rPr lang="zh-CN" altLang="zh-CN" dirty="0" smtClean="0"/>
              <a:t>元素对于数据库信息的配置方式，直接配置为</a:t>
            </a:r>
            <a:r>
              <a:rPr lang="en-US" altLang="zh-CN" dirty="0" smtClean="0"/>
              <a:t>xml</a:t>
            </a:r>
            <a:r>
              <a:rPr lang="zh-CN" altLang="zh-CN" dirty="0" smtClean="0"/>
              <a:t>，并使用这些属性对配置项实现动态配置，并观察</a:t>
            </a:r>
            <a:r>
              <a:rPr lang="fr-FR" altLang="zh-CN" dirty="0" smtClean="0"/>
              <a:t>resource</a:t>
            </a:r>
            <a:r>
              <a:rPr lang="zh-CN" altLang="zh-CN" dirty="0" smtClean="0"/>
              <a:t>属性值和</a:t>
            </a:r>
            <a:r>
              <a:rPr lang="fr-FR" altLang="zh-CN" dirty="0" smtClean="0"/>
              <a:t>property</a:t>
            </a:r>
            <a:r>
              <a:rPr lang="zh-CN" altLang="zh-CN" dirty="0" smtClean="0"/>
              <a:t>子节点配置的优先级</a:t>
            </a:r>
            <a:endParaRPr lang="zh-CN" altLang="zh-CN" dirty="0" smtClean="0"/>
          </a:p>
          <a:p>
            <a:pPr lvl="2"/>
            <a:r>
              <a:rPr lang="zh-CN" altLang="zh-CN" dirty="0" smtClean="0"/>
              <a:t>使用</a:t>
            </a:r>
            <a:r>
              <a:rPr lang="en-US" altLang="zh-CN" dirty="0" err="1" smtClean="0"/>
              <a:t>typeAliases</a:t>
            </a:r>
            <a:r>
              <a:rPr lang="zh-CN" altLang="zh-CN" dirty="0" smtClean="0"/>
              <a:t>元素给</a:t>
            </a:r>
            <a:r>
              <a:rPr lang="en-US" altLang="zh-CN" dirty="0" smtClean="0"/>
              <a:t>POJO</a:t>
            </a:r>
            <a:r>
              <a:rPr lang="zh-CN" altLang="zh-CN" dirty="0" smtClean="0"/>
              <a:t>增加类型别名</a:t>
            </a:r>
            <a:endParaRPr lang="zh-CN" altLang="zh-CN" dirty="0" smtClean="0"/>
          </a:p>
          <a:p>
            <a:pPr lvl="2"/>
            <a:r>
              <a:rPr lang="fr-FR" altLang="zh-CN" dirty="0" smtClean="0"/>
              <a:t>mappers</a:t>
            </a:r>
            <a:r>
              <a:rPr lang="zh-CN" altLang="zh-CN" dirty="0" smtClean="0"/>
              <a:t>元素</a:t>
            </a:r>
            <a:r>
              <a:rPr lang="zh-CN" altLang="en-US" dirty="0" smtClean="0"/>
              <a:t>：</a:t>
            </a:r>
            <a:r>
              <a:rPr lang="zh-CN" altLang="zh-CN" dirty="0" smtClean="0"/>
              <a:t>使用</a:t>
            </a:r>
            <a:r>
              <a:rPr lang="en-US" altLang="zh-CN" dirty="0" smtClean="0"/>
              <a:t>URL</a:t>
            </a:r>
            <a:r>
              <a:rPr lang="zh-CN" altLang="zh-CN" dirty="0" smtClean="0"/>
              <a:t>方式来获取</a:t>
            </a:r>
            <a:r>
              <a:rPr lang="en-US" altLang="zh-CN" dirty="0" smtClean="0"/>
              <a:t>SQL</a:t>
            </a:r>
            <a:r>
              <a:rPr lang="zh-CN" altLang="zh-CN" dirty="0" smtClean="0"/>
              <a:t>映射文件</a:t>
            </a:r>
            <a:endParaRPr lang="en-US" altLang="zh-CN" dirty="0"/>
          </a:p>
        </p:txBody>
      </p:sp>
      <p:grpSp>
        <p:nvGrpSpPr>
          <p:cNvPr id="13" name="组合 12"/>
          <p:cNvGrpSpPr/>
          <p:nvPr/>
        </p:nvGrpSpPr>
        <p:grpSpPr>
          <a:xfrm>
            <a:off x="0" y="782092"/>
            <a:ext cx="665201" cy="635000"/>
            <a:chOff x="1635443" y="866140"/>
            <a:chExt cx="436880" cy="635000"/>
          </a:xfrm>
        </p:grpSpPr>
        <p:sp>
          <p:nvSpPr>
            <p:cNvPr id="14" name="TextBox 65"/>
            <p:cNvSpPr txBox="1"/>
            <p:nvPr/>
          </p:nvSpPr>
          <p:spPr>
            <a:xfrm>
              <a:off x="1635443" y="1256030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练习</a:t>
              </a:r>
              <a:endParaRPr lang="zh-CN" altLang="en-US" sz="1000" b="1" dirty="0">
                <a:solidFill>
                  <a:srgbClr val="0099D8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pic>
          <p:nvPicPr>
            <p:cNvPr id="15" name="图片 14" descr="C:\Users\Lenovo\Desktop\icon\鼠标-2.png鼠标-2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653858" y="866140"/>
              <a:ext cx="400050" cy="400050"/>
            </a:xfrm>
            <a:prstGeom prst="rect">
              <a:avLst/>
            </a:prstGeom>
          </p:spPr>
        </p:pic>
      </p:grpSp>
      <p:sp>
        <p:nvSpPr>
          <p:cNvPr id="27" name="圆角矩形 26"/>
          <p:cNvSpPr/>
          <p:nvPr/>
        </p:nvSpPr>
        <p:spPr bwMode="auto">
          <a:xfrm>
            <a:off x="2483768" y="4443958"/>
            <a:ext cx="3194528" cy="321469"/>
          </a:xfrm>
          <a:prstGeom prst="roundRect">
            <a:avLst/>
          </a:prstGeom>
          <a:solidFill>
            <a:srgbClr val="00B0F0"/>
          </a:solidFill>
          <a:ln cmpd="sng">
            <a:noFill/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 spc="225" dirty="0" smtClean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完成时间：</a:t>
            </a:r>
            <a:r>
              <a:rPr lang="en-US" altLang="zh-CN" b="1" spc="225" dirty="0" smtClean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b="1" spc="225" dirty="0" smtClean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b="1" spc="225" dirty="0">
              <a:solidFill>
                <a:srgbClr val="FBFFF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r>
              <a:rPr lang="zh-CN" altLang="en-US" dirty="0" smtClean="0"/>
              <a:t>/</a:t>
            </a:r>
            <a:r>
              <a:rPr lang="en-US" altLang="zh-CN" dirty="0" smtClean="0"/>
              <a:t>48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共性问题集中讲解</a:t>
            </a:r>
            <a:endParaRPr lang="zh-CN" altLang="en-US" smtClean="0"/>
          </a:p>
        </p:txBody>
      </p:sp>
      <p:sp>
        <p:nvSpPr>
          <p:cNvPr id="2560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常见问题及解决办法</a:t>
            </a:r>
            <a:endParaRPr lang="en-US" altLang="zh-CN" smtClean="0"/>
          </a:p>
          <a:p>
            <a:r>
              <a:rPr lang="zh-CN" altLang="en-US" smtClean="0"/>
              <a:t>代码规范问题</a:t>
            </a:r>
            <a:endParaRPr lang="zh-CN" altLang="en-US" smtClean="0"/>
          </a:p>
          <a:p>
            <a:r>
              <a:rPr lang="zh-CN" altLang="en-US" smtClean="0"/>
              <a:t>调试技巧</a:t>
            </a:r>
            <a:endParaRPr lang="en-US" altLang="zh-CN" smtClean="0"/>
          </a:p>
          <a:p>
            <a:endParaRPr lang="zh-CN" altLang="en-US" smtClean="0"/>
          </a:p>
          <a:p>
            <a:endParaRPr lang="zh-CN" altLang="en-US" dirty="0" smtClean="0"/>
          </a:p>
        </p:txBody>
      </p:sp>
      <p:grpSp>
        <p:nvGrpSpPr>
          <p:cNvPr id="43012" name="组合 29"/>
          <p:cNvGrpSpPr/>
          <p:nvPr/>
        </p:nvGrpSpPr>
        <p:grpSpPr bwMode="auto">
          <a:xfrm>
            <a:off x="1857376" y="2411017"/>
            <a:ext cx="5929313" cy="1544241"/>
            <a:chOff x="1857356" y="3214688"/>
            <a:chExt cx="5929353" cy="2058989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43015" name="组合 7"/>
            <p:cNvGrpSpPr/>
            <p:nvPr/>
          </p:nvGrpSpPr>
          <p:grpSpPr bwMode="auto">
            <a:xfrm>
              <a:off x="1924031" y="3214688"/>
              <a:ext cx="5862678" cy="2058989"/>
              <a:chOff x="2066315" y="2227264"/>
              <a:chExt cx="5862756" cy="2059018"/>
            </a:xfrm>
          </p:grpSpPr>
          <p:grpSp>
            <p:nvGrpSpPr>
              <p:cNvPr id="43016" name="组合 19"/>
              <p:cNvGrpSpPr/>
              <p:nvPr/>
            </p:nvGrpSpPr>
            <p:grpSpPr bwMode="auto">
              <a:xfrm>
                <a:off x="2066315" y="2227264"/>
                <a:ext cx="5862756" cy="2059018"/>
                <a:chOff x="2066296" y="2227167"/>
                <a:chExt cx="5862795" cy="2059104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grpSp>
              <p:nvGrpSpPr>
                <p:cNvPr id="43021" name="组合 17"/>
                <p:cNvGrpSpPr/>
                <p:nvPr/>
              </p:nvGrpSpPr>
              <p:grpSpPr bwMode="auto">
                <a:xfrm>
                  <a:off x="2066296" y="2227167"/>
                  <a:ext cx="5148401" cy="2059104"/>
                  <a:chOff x="2066296" y="2084291"/>
                  <a:chExt cx="5148401" cy="2059104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3" y="2928889"/>
                    <a:ext cx="4713414" cy="878142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</a:ln>
                  <a:effectLst/>
                </p:spPr>
                <p:txBody>
                  <a:bodyPr tIns="118800">
                    <a:spAutoFit/>
                  </a:bodyPr>
                  <a:lstStyle/>
                  <a:p>
                    <a:pPr algn="ctr" eaLnBrk="0" fontAlgn="auto" hangingPunct="0">
                      <a:spcAft>
                        <a:spcPts val="0"/>
                      </a:spcAft>
                      <a:defRPr/>
                    </a:pPr>
                    <a:r>
                      <a:rPr lang="zh-CN" altLang="en-US" sz="3200" b="1" kern="0" spc="300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共性问题集中讲解   </a:t>
                    </a:r>
                    <a:endParaRPr lang="en-US" altLang="zh-CN" sz="3200" b="1" kern="0" spc="300" dirty="0">
                      <a:solidFill>
                        <a:schemeClr val="tx2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</p:grpSp>
          <p:grpSp>
            <p:nvGrpSpPr>
              <p:cNvPr id="43017" name="组合 23"/>
              <p:cNvGrpSpPr/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  <a:gd name="connsiteX0-19" fmla="*/ 691861 w 691861"/>
                    <a:gd name="connsiteY0-20" fmla="*/ 1857375 h 1866444"/>
                    <a:gd name="connsiteX1-21" fmla="*/ 0 w 691861"/>
                    <a:gd name="connsiteY1-22" fmla="*/ 0 h 1866444"/>
                    <a:gd name="connsiteX2-23" fmla="*/ 48901 w 691861"/>
                    <a:gd name="connsiteY2-24" fmla="*/ 1857375 h 1866444"/>
                    <a:gd name="connsiteX3-25" fmla="*/ 39834 w 691861"/>
                    <a:gd name="connsiteY3-26" fmla="*/ 1866444 h 1866444"/>
                    <a:gd name="connsiteX4-27" fmla="*/ 691861 w 691861"/>
                    <a:gd name="connsiteY4-28" fmla="*/ 1857375 h 1866444"/>
                    <a:gd name="connsiteX0-29" fmla="*/ 1049019 w 1049019"/>
                    <a:gd name="connsiteY0-30" fmla="*/ 1857375 h 1866444"/>
                    <a:gd name="connsiteX1-31" fmla="*/ 0 w 1049019"/>
                    <a:gd name="connsiteY1-32" fmla="*/ 0 h 1866444"/>
                    <a:gd name="connsiteX2-33" fmla="*/ 48901 w 1049019"/>
                    <a:gd name="connsiteY2-34" fmla="*/ 1857375 h 1866444"/>
                    <a:gd name="connsiteX3-35" fmla="*/ 39834 w 1049019"/>
                    <a:gd name="connsiteY3-36" fmla="*/ 1866444 h 1866444"/>
                    <a:gd name="connsiteX4-37" fmla="*/ 1049019 w 1049019"/>
                    <a:gd name="connsiteY4-38" fmla="*/ 1857375 h 1866444"/>
                    <a:gd name="connsiteX0-39" fmla="*/ 1334739 w 1334739"/>
                    <a:gd name="connsiteY0-40" fmla="*/ 1857375 h 1866444"/>
                    <a:gd name="connsiteX1-41" fmla="*/ 0 w 1334739"/>
                    <a:gd name="connsiteY1-42" fmla="*/ 0 h 1866444"/>
                    <a:gd name="connsiteX2-43" fmla="*/ 48901 w 1334739"/>
                    <a:gd name="connsiteY2-44" fmla="*/ 1857375 h 1866444"/>
                    <a:gd name="connsiteX3-45" fmla="*/ 39834 w 1334739"/>
                    <a:gd name="connsiteY3-46" fmla="*/ 1866444 h 1866444"/>
                    <a:gd name="connsiteX4-47" fmla="*/ 1334739 w 1334739"/>
                    <a:gd name="connsiteY4-4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r>
              <a:rPr lang="zh-CN" altLang="en-US" dirty="0" smtClean="0"/>
              <a:t>/</a:t>
            </a:r>
            <a:r>
              <a:rPr lang="en-US" altLang="zh-CN" dirty="0" smtClean="0"/>
              <a:t>48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3840" y="339502"/>
            <a:ext cx="8185785" cy="574898"/>
          </a:xfrm>
        </p:spPr>
        <p:txBody>
          <a:bodyPr/>
          <a:lstStyle/>
          <a:p>
            <a:r>
              <a:rPr lang="zh-CN" altLang="en-US" dirty="0" smtClean="0"/>
              <a:t>总结</a:t>
            </a:r>
            <a:r>
              <a:rPr lang="en-US" altLang="zh-CN" dirty="0" smtClean="0"/>
              <a:t>2-1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771550"/>
            <a:ext cx="8116892" cy="4104455"/>
          </a:xfrm>
        </p:spPr>
        <p:txBody>
          <a:bodyPr/>
          <a:lstStyle/>
          <a:p>
            <a:r>
              <a:rPr lang="en-US" altLang="zh-CN" dirty="0" err="1" smtClean="0"/>
              <a:t>MyBatis</a:t>
            </a:r>
            <a:r>
              <a:rPr lang="zh-CN" altLang="en-US" dirty="0" smtClean="0"/>
              <a:t>入门</a:t>
            </a:r>
            <a:endParaRPr lang="en-US" altLang="zh-CN" dirty="0" smtClean="0"/>
          </a:p>
          <a:p>
            <a:pPr lvl="1"/>
            <a:r>
              <a:rPr lang="zh-CN" altLang="en-US" dirty="0">
                <a:cs typeface="Arial" panose="020B0604020202020204" pitchFamily="34" charset="0"/>
              </a:rPr>
              <a:t>优秀持久层</a:t>
            </a:r>
            <a:r>
              <a:rPr lang="zh-CN" altLang="en-US" dirty="0" smtClean="0">
                <a:cs typeface="Arial" panose="020B0604020202020204" pitchFamily="34" charset="0"/>
              </a:rPr>
              <a:t>框架</a:t>
            </a:r>
            <a:endParaRPr lang="en-US" altLang="zh-CN" dirty="0" smtClean="0">
              <a:cs typeface="Arial" panose="020B0604020202020204" pitchFamily="34" charset="0"/>
            </a:endParaRPr>
          </a:p>
          <a:p>
            <a:pPr lvl="2"/>
            <a:r>
              <a:rPr lang="zh-CN" altLang="zh-CN" b="1" dirty="0">
                <a:solidFill>
                  <a:srgbClr val="FF0000"/>
                </a:solidFill>
                <a:cs typeface="Arial" panose="020B0604020202020204" pitchFamily="34" charset="0"/>
              </a:rPr>
              <a:t>实体类和</a:t>
            </a:r>
            <a:r>
              <a:rPr lang="en-US" altLang="zh-CN" b="1" dirty="0">
                <a:solidFill>
                  <a:srgbClr val="FF0000"/>
                </a:solidFill>
                <a:cs typeface="Arial" panose="020B0604020202020204" pitchFamily="34" charset="0"/>
              </a:rPr>
              <a:t>SQL</a:t>
            </a:r>
            <a:r>
              <a:rPr lang="zh-CN" altLang="zh-CN" b="1" dirty="0">
                <a:solidFill>
                  <a:srgbClr val="FF0000"/>
                </a:solidFill>
                <a:cs typeface="Arial" panose="020B0604020202020204" pitchFamily="34" charset="0"/>
              </a:rPr>
              <a:t>语句之间建立映射关系</a:t>
            </a:r>
            <a:endParaRPr lang="en-US" altLang="zh-CN" b="1" dirty="0">
              <a:solidFill>
                <a:srgbClr val="FF0000"/>
              </a:solidFill>
              <a:cs typeface="Arial" panose="020B0604020202020204" pitchFamily="34" charset="0"/>
            </a:endParaRPr>
          </a:p>
          <a:p>
            <a:pPr lvl="1"/>
            <a:r>
              <a:rPr lang="zh-CN" altLang="en-US" dirty="0" smtClean="0">
                <a:cs typeface="Arial" panose="020B0604020202020204" pitchFamily="34" charset="0"/>
              </a:rPr>
              <a:t>搭建</a:t>
            </a:r>
            <a:r>
              <a:rPr lang="en-US" altLang="zh-CN" dirty="0" err="1">
                <a:cs typeface="Arial" panose="020B0604020202020204" pitchFamily="34" charset="0"/>
              </a:rPr>
              <a:t>MyBatis</a:t>
            </a:r>
            <a:r>
              <a:rPr lang="zh-CN" altLang="en-US" dirty="0">
                <a:cs typeface="Arial" panose="020B0604020202020204" pitchFamily="34" charset="0"/>
              </a:rPr>
              <a:t>开发</a:t>
            </a:r>
            <a:r>
              <a:rPr lang="zh-CN" altLang="en-US" dirty="0" smtClean="0">
                <a:cs typeface="Arial" panose="020B0604020202020204" pitchFamily="34" charset="0"/>
              </a:rPr>
              <a:t>环境</a:t>
            </a:r>
            <a:endParaRPr lang="en-US" altLang="zh-CN" dirty="0" smtClean="0">
              <a:cs typeface="Arial" panose="020B0604020202020204" pitchFamily="34" charset="0"/>
            </a:endParaRPr>
          </a:p>
          <a:p>
            <a:pPr marL="1371600" lvl="2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cs typeface="Arial" panose="020B0604020202020204" pitchFamily="34" charset="0"/>
              </a:rPr>
              <a:t>下载</a:t>
            </a:r>
            <a:r>
              <a:rPr lang="en-US" altLang="zh-CN" dirty="0">
                <a:cs typeface="Arial" panose="020B0604020202020204" pitchFamily="34" charset="0"/>
              </a:rPr>
              <a:t>mybatis-3.2.2.jar</a:t>
            </a:r>
            <a:r>
              <a:rPr lang="zh-CN" altLang="en-US" dirty="0">
                <a:cs typeface="Arial" panose="020B0604020202020204" pitchFamily="34" charset="0"/>
              </a:rPr>
              <a:t>包并导入工程</a:t>
            </a:r>
            <a:endParaRPr lang="en-US" altLang="zh-CN" dirty="0">
              <a:cs typeface="Arial" panose="020B0604020202020204" pitchFamily="34" charset="0"/>
            </a:endParaRPr>
          </a:p>
          <a:p>
            <a:pPr marL="1371600" lvl="2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cs typeface="Arial" panose="020B0604020202020204" pitchFamily="34" charset="0"/>
              </a:rPr>
              <a:t>编写</a:t>
            </a:r>
            <a:r>
              <a:rPr lang="en-US" altLang="zh-CN" dirty="0" err="1">
                <a:cs typeface="Arial" panose="020B0604020202020204" pitchFamily="34" charset="0"/>
              </a:rPr>
              <a:t>MyBatis</a:t>
            </a:r>
            <a:r>
              <a:rPr lang="zh-CN" altLang="en-US" dirty="0">
                <a:cs typeface="Arial" panose="020B0604020202020204" pitchFamily="34" charset="0"/>
              </a:rPr>
              <a:t>核心配置文件</a:t>
            </a:r>
            <a:r>
              <a:rPr lang="en-US" altLang="zh-CN" dirty="0">
                <a:cs typeface="Arial" panose="020B0604020202020204" pitchFamily="34" charset="0"/>
              </a:rPr>
              <a:t>(mybatis-config.xml)</a:t>
            </a:r>
            <a:endParaRPr lang="en-US" altLang="zh-CN" dirty="0">
              <a:cs typeface="Arial" panose="020B0604020202020204" pitchFamily="34" charset="0"/>
            </a:endParaRPr>
          </a:p>
          <a:p>
            <a:pPr marL="1371600" lvl="2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cs typeface="Arial" panose="020B0604020202020204" pitchFamily="34" charset="0"/>
              </a:rPr>
              <a:t>创建</a:t>
            </a:r>
            <a:r>
              <a:rPr lang="zh-CN" altLang="en-US" dirty="0">
                <a:cs typeface="Arial" panose="020B0604020202020204" pitchFamily="34" charset="0"/>
              </a:rPr>
              <a:t>实体类</a:t>
            </a:r>
            <a:r>
              <a:rPr lang="en-US" altLang="zh-CN" dirty="0">
                <a:cs typeface="Arial" panose="020B0604020202020204" pitchFamily="34" charset="0"/>
              </a:rPr>
              <a:t>-POJO</a:t>
            </a:r>
            <a:endParaRPr lang="en-US" altLang="zh-CN" dirty="0">
              <a:cs typeface="Arial" panose="020B0604020202020204" pitchFamily="34" charset="0"/>
            </a:endParaRPr>
          </a:p>
          <a:p>
            <a:pPr marL="1371600" lvl="2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 smtClean="0">
                <a:cs typeface="Arial" panose="020B0604020202020204" pitchFamily="34" charset="0"/>
              </a:rPr>
              <a:t>DAO</a:t>
            </a:r>
            <a:r>
              <a:rPr lang="zh-CN" altLang="en-US" dirty="0">
                <a:cs typeface="Arial" panose="020B0604020202020204" pitchFamily="34" charset="0"/>
              </a:rPr>
              <a:t>层</a:t>
            </a:r>
            <a:r>
              <a:rPr lang="en-US" altLang="zh-CN" dirty="0">
                <a:cs typeface="Arial" panose="020B0604020202020204" pitchFamily="34" charset="0"/>
              </a:rPr>
              <a:t>-SQL</a:t>
            </a:r>
            <a:r>
              <a:rPr lang="zh-CN" altLang="en-US" dirty="0">
                <a:cs typeface="Arial" panose="020B0604020202020204" pitchFamily="34" charset="0"/>
              </a:rPr>
              <a:t>映射文件</a:t>
            </a:r>
            <a:endParaRPr lang="en-US" altLang="zh-CN" dirty="0">
              <a:cs typeface="Arial" panose="020B0604020202020204" pitchFamily="34" charset="0"/>
            </a:endParaRPr>
          </a:p>
          <a:p>
            <a:pPr marL="1371600" lvl="2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cs typeface="Arial" panose="020B0604020202020204" pitchFamily="34" charset="0"/>
              </a:rPr>
              <a:t>创建</a:t>
            </a:r>
            <a:r>
              <a:rPr lang="zh-CN" altLang="en-US" dirty="0">
                <a:cs typeface="Arial" panose="020B0604020202020204" pitchFamily="34" charset="0"/>
              </a:rPr>
              <a:t>测试类</a:t>
            </a:r>
            <a:endParaRPr lang="zh-CN" altLang="en-US" dirty="0">
              <a:solidFill>
                <a:srgbClr val="FF0000"/>
              </a:solidFill>
              <a:cs typeface="Arial" panose="020B0604020202020204" pitchFamily="34" charset="0"/>
            </a:endParaRPr>
          </a:p>
          <a:p>
            <a:pPr lvl="1"/>
            <a:endParaRPr lang="en-US" altLang="zh-CN" sz="900" dirty="0">
              <a:cs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r>
              <a:rPr lang="zh-CN" altLang="en-US" dirty="0" smtClean="0"/>
              <a:t>/</a:t>
            </a:r>
            <a:r>
              <a:rPr lang="en-US" altLang="zh-CN" dirty="0" smtClean="0"/>
              <a:t>48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3840" y="339502"/>
            <a:ext cx="8185785" cy="574898"/>
          </a:xfrm>
        </p:spPr>
        <p:txBody>
          <a:bodyPr/>
          <a:lstStyle/>
          <a:p>
            <a:r>
              <a:rPr lang="zh-CN" altLang="en-US" dirty="0" smtClean="0"/>
              <a:t>总结</a:t>
            </a:r>
            <a:r>
              <a:rPr lang="en-US" altLang="zh-CN" dirty="0" smtClean="0"/>
              <a:t>2-2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771550"/>
            <a:ext cx="8116892" cy="4104455"/>
          </a:xfrm>
        </p:spPr>
        <p:txBody>
          <a:bodyPr/>
          <a:lstStyle/>
          <a:p>
            <a:pPr lvl="1"/>
            <a:r>
              <a:rPr lang="en-US" altLang="zh-CN" dirty="0" err="1" smtClean="0">
                <a:cs typeface="Arial" panose="020B0604020202020204" pitchFamily="34" charset="0"/>
              </a:rPr>
              <a:t>MyBatis</a:t>
            </a:r>
            <a:r>
              <a:rPr lang="zh-CN" altLang="en-US" dirty="0">
                <a:cs typeface="Arial" panose="020B0604020202020204" pitchFamily="34" charset="0"/>
              </a:rPr>
              <a:t>基本</a:t>
            </a:r>
            <a:r>
              <a:rPr lang="zh-CN" altLang="en-US" dirty="0" smtClean="0">
                <a:cs typeface="Arial" panose="020B0604020202020204" pitchFamily="34" charset="0"/>
              </a:rPr>
              <a:t>要素</a:t>
            </a:r>
            <a:endParaRPr lang="en-US" altLang="zh-CN" dirty="0" smtClean="0">
              <a:cs typeface="Arial" panose="020B0604020202020204" pitchFamily="34" charset="0"/>
            </a:endParaRPr>
          </a:p>
          <a:p>
            <a:pPr lvl="2"/>
            <a:r>
              <a:rPr lang="zh-CN" altLang="en-US" b="1" dirty="0">
                <a:solidFill>
                  <a:srgbClr val="FF0000"/>
                </a:solidFill>
                <a:cs typeface="Arial" panose="020B0604020202020204" pitchFamily="34" charset="0"/>
              </a:rPr>
              <a:t>核心</a:t>
            </a:r>
            <a:r>
              <a:rPr lang="zh-CN" altLang="en-US" b="1" dirty="0" smtClean="0">
                <a:solidFill>
                  <a:srgbClr val="FF0000"/>
                </a:solidFill>
                <a:cs typeface="Arial" panose="020B0604020202020204" pitchFamily="34" charset="0"/>
              </a:rPr>
              <a:t>对象</a:t>
            </a:r>
            <a:endParaRPr lang="en-US" altLang="zh-CN" b="1" dirty="0" smtClean="0">
              <a:solidFill>
                <a:srgbClr val="FF0000"/>
              </a:solidFill>
              <a:cs typeface="Arial" panose="020B0604020202020204" pitchFamily="34" charset="0"/>
            </a:endParaRPr>
          </a:p>
          <a:p>
            <a:pPr lvl="3"/>
            <a:r>
              <a:rPr lang="en-US" altLang="zh-CN" sz="1800" dirty="0" err="1">
                <a:cs typeface="Arial" panose="020B0604020202020204" pitchFamily="34" charset="0"/>
              </a:rPr>
              <a:t>SqlSessionFactoryBuilder</a:t>
            </a:r>
            <a:endParaRPr lang="en-US" altLang="zh-CN" sz="1800" dirty="0">
              <a:cs typeface="Arial" panose="020B0604020202020204" pitchFamily="34" charset="0"/>
            </a:endParaRPr>
          </a:p>
          <a:p>
            <a:pPr lvl="3"/>
            <a:r>
              <a:rPr lang="en-US" altLang="zh-CN" sz="1800" dirty="0" err="1">
                <a:cs typeface="Arial" panose="020B0604020202020204" pitchFamily="34" charset="0"/>
              </a:rPr>
              <a:t>SqlSessionFactory</a:t>
            </a:r>
            <a:endParaRPr lang="en-US" altLang="zh-CN" sz="1800" dirty="0">
              <a:cs typeface="Arial" panose="020B0604020202020204" pitchFamily="34" charset="0"/>
            </a:endParaRPr>
          </a:p>
          <a:p>
            <a:pPr lvl="3"/>
            <a:r>
              <a:rPr lang="en-US" altLang="zh-CN" sz="1800" dirty="0" err="1" smtClean="0">
                <a:cs typeface="Arial" panose="020B0604020202020204" pitchFamily="34" charset="0"/>
              </a:rPr>
              <a:t>SqlSession</a:t>
            </a:r>
            <a:endParaRPr lang="en-US" altLang="zh-CN" sz="900" b="1" dirty="0" smtClean="0">
              <a:solidFill>
                <a:srgbClr val="FF0000"/>
              </a:solidFill>
              <a:cs typeface="Arial" panose="020B0604020202020204" pitchFamily="34" charset="0"/>
            </a:endParaRPr>
          </a:p>
          <a:p>
            <a:pPr lvl="2"/>
            <a:r>
              <a:rPr lang="zh-CN" altLang="en-US" b="1" dirty="0">
                <a:cs typeface="Arial" panose="020B0604020202020204" pitchFamily="34" charset="0"/>
              </a:rPr>
              <a:t>系统核心</a:t>
            </a:r>
            <a:r>
              <a:rPr lang="zh-CN" altLang="en-US" b="1" dirty="0" smtClean="0">
                <a:cs typeface="Arial" panose="020B0604020202020204" pitchFamily="34" charset="0"/>
              </a:rPr>
              <a:t>配置文件</a:t>
            </a:r>
            <a:endParaRPr lang="en-US" altLang="zh-CN" b="1" dirty="0" smtClean="0">
              <a:cs typeface="Arial" panose="020B0604020202020204" pitchFamily="34" charset="0"/>
            </a:endParaRPr>
          </a:p>
          <a:p>
            <a:pPr lvl="3">
              <a:defRPr/>
            </a:pPr>
            <a:r>
              <a:rPr lang="en-US" altLang="zh-CN" sz="1800" dirty="0">
                <a:solidFill>
                  <a:schemeClr val="accent5">
                    <a:lumMod val="10000"/>
                  </a:schemeClr>
                </a:solidFill>
              </a:rPr>
              <a:t>properties</a:t>
            </a:r>
            <a:endParaRPr lang="en-US" altLang="zh-CN" sz="1800" dirty="0">
              <a:cs typeface="Arial" panose="020B0604020202020204" pitchFamily="34" charset="0"/>
            </a:endParaRPr>
          </a:p>
          <a:p>
            <a:pPr lvl="3">
              <a:defRPr/>
            </a:pPr>
            <a:r>
              <a:rPr lang="en-US" altLang="zh-CN" sz="1800" dirty="0">
                <a:solidFill>
                  <a:schemeClr val="accent5">
                    <a:lumMod val="10000"/>
                  </a:schemeClr>
                </a:solidFill>
              </a:rPr>
              <a:t>settings</a:t>
            </a:r>
            <a:endParaRPr lang="en-US" altLang="zh-CN" sz="1800" dirty="0">
              <a:solidFill>
                <a:schemeClr val="accent5">
                  <a:lumMod val="10000"/>
                </a:schemeClr>
              </a:solidFill>
            </a:endParaRPr>
          </a:p>
          <a:p>
            <a:pPr lvl="3">
              <a:defRPr/>
            </a:pPr>
            <a:r>
              <a:rPr lang="en-US" altLang="zh-CN" sz="1800" dirty="0" err="1">
                <a:solidFill>
                  <a:schemeClr val="accent5">
                    <a:lumMod val="10000"/>
                  </a:schemeClr>
                </a:solidFill>
              </a:rPr>
              <a:t>typeAliases</a:t>
            </a:r>
            <a:endParaRPr lang="en-US" altLang="zh-CN" sz="1800" dirty="0">
              <a:solidFill>
                <a:schemeClr val="accent5">
                  <a:lumMod val="10000"/>
                </a:schemeClr>
              </a:solidFill>
            </a:endParaRPr>
          </a:p>
          <a:p>
            <a:pPr lvl="3">
              <a:defRPr/>
            </a:pPr>
            <a:r>
              <a:rPr lang="en-US" altLang="zh-CN" sz="1800" dirty="0">
                <a:solidFill>
                  <a:schemeClr val="accent5">
                    <a:lumMod val="10000"/>
                  </a:schemeClr>
                </a:solidFill>
              </a:rPr>
              <a:t>environments</a:t>
            </a:r>
            <a:endParaRPr lang="en-US" altLang="zh-CN" sz="1800" dirty="0">
              <a:solidFill>
                <a:schemeClr val="accent5">
                  <a:lumMod val="10000"/>
                </a:schemeClr>
              </a:solidFill>
            </a:endParaRPr>
          </a:p>
          <a:p>
            <a:pPr lvl="3">
              <a:defRPr/>
            </a:pPr>
            <a:r>
              <a:rPr lang="en-US" altLang="zh-CN" sz="1800" dirty="0" smtClean="0">
                <a:solidFill>
                  <a:schemeClr val="accent5">
                    <a:lumMod val="10000"/>
                  </a:schemeClr>
                </a:solidFill>
              </a:rPr>
              <a:t>mappers</a:t>
            </a:r>
            <a:endParaRPr lang="en-US" altLang="zh-CN" sz="900" b="1" dirty="0" smtClean="0">
              <a:cs typeface="Arial" panose="020B0604020202020204" pitchFamily="34" charset="0"/>
            </a:endParaRPr>
          </a:p>
          <a:p>
            <a:pPr lvl="5"/>
            <a:endParaRPr lang="zh-CN" altLang="en-US" sz="900" b="1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lvl="1"/>
            <a:endParaRPr lang="en-US" altLang="zh-CN" sz="900" b="1" dirty="0">
              <a:cs typeface="Arial" panose="020B0604020202020204" pitchFamily="34" charset="0"/>
            </a:endParaRPr>
          </a:p>
          <a:p>
            <a:pPr lvl="1"/>
            <a:endParaRPr lang="en-US" altLang="zh-CN" sz="2400" b="1" dirty="0">
              <a:solidFill>
                <a:srgbClr val="FF0000"/>
              </a:solidFill>
              <a:cs typeface="Arial" panose="020B0604020202020204" pitchFamily="34" charset="0"/>
            </a:endParaRPr>
          </a:p>
          <a:p>
            <a:pPr lvl="1"/>
            <a:endParaRPr lang="en-US" altLang="zh-CN" dirty="0"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0" y="1203598"/>
            <a:ext cx="2717411" cy="13111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00150" lvl="2" indent="-285750">
              <a:buClr>
                <a:srgbClr val="0B9FDD"/>
              </a:buClr>
              <a:buFont typeface="Wingdings" panose="05000000000000000000" pitchFamily="2" charset="2"/>
              <a:buChar char="l"/>
            </a:pPr>
            <a:r>
              <a:rPr lang="en-US" altLang="zh-CN" b="1" dirty="0">
                <a:cs typeface="Arial" panose="020B0604020202020204" pitchFamily="34" charset="0"/>
              </a:rPr>
              <a:t>SQL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映射文件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657350" lvl="3" indent="-285750" fontAlgn="base">
              <a:spcBef>
                <a:spcPct val="20000"/>
              </a:spcBef>
              <a:spcAft>
                <a:spcPct val="0"/>
              </a:spcAft>
              <a:buClr>
                <a:srgbClr val="0099D8"/>
              </a:buClr>
              <a:buFont typeface="Webdings" panose="05030102010509060703" charset="0"/>
              <a:buChar char="4"/>
              <a:defRPr/>
            </a:pPr>
            <a:r>
              <a:rPr lang="en-US" altLang="zh-CN" dirty="0">
                <a:solidFill>
                  <a:schemeClr val="accent5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mapper</a:t>
            </a:r>
            <a:endParaRPr lang="en-US" altLang="zh-CN" dirty="0">
              <a:solidFill>
                <a:schemeClr val="accent5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657350" lvl="3" indent="-285750" fontAlgn="base">
              <a:spcBef>
                <a:spcPct val="20000"/>
              </a:spcBef>
              <a:spcAft>
                <a:spcPct val="0"/>
              </a:spcAft>
              <a:buClr>
                <a:srgbClr val="0099D8"/>
              </a:buClr>
              <a:buFont typeface="Webdings" panose="05030102010509060703" charset="0"/>
              <a:buChar char="4"/>
              <a:defRPr/>
            </a:pPr>
            <a:r>
              <a:rPr lang="en-US" altLang="zh-CN" dirty="0">
                <a:solidFill>
                  <a:schemeClr val="accent5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</a:t>
            </a:r>
            <a:endParaRPr lang="en-US" altLang="zh-CN" dirty="0">
              <a:solidFill>
                <a:schemeClr val="accent5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r>
              <a:rPr lang="zh-CN" altLang="en-US" dirty="0" smtClean="0"/>
              <a:t>/</a:t>
            </a:r>
            <a:r>
              <a:rPr lang="en-US" altLang="zh-CN" dirty="0" smtClean="0"/>
              <a:t>48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61440"/>
            <a:ext cx="9144000" cy="2232025"/>
          </a:xfrm>
          <a:prstGeom prst="rect">
            <a:avLst/>
          </a:prstGeom>
          <a:solidFill>
            <a:srgbClr val="0099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2_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8190" y="1599565"/>
            <a:ext cx="5252720" cy="12934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875790" y="1892935"/>
            <a:ext cx="52419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 defTabSz="914400"/>
            <a:r>
              <a:rPr lang="zh-CN" altLang="zh-CN" sz="4000" b="1" kern="1400" spc="30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Calibri" panose="020F0502020204030204" pitchFamily="34" charset="0"/>
              </a:rPr>
              <a:t>问题及作业</a:t>
            </a:r>
            <a:endParaRPr lang="zh-CN" altLang="zh-CN" sz="4000" b="1" kern="1400" spc="30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Calibri" panose="020F050202020403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662555" y="2835910"/>
            <a:ext cx="38119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/>
            <a:r>
              <a:rPr lang="zh-CN" altLang="en-US" sz="2800" spc="30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集中问题</a:t>
            </a:r>
            <a:r>
              <a:rPr lang="en-US" altLang="zh-CN" sz="2800" spc="30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&amp;</a:t>
            </a:r>
            <a:r>
              <a:rPr lang="zh-CN" altLang="en-US" sz="2800" spc="30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课后作业</a:t>
            </a:r>
            <a:endParaRPr lang="zh-CN" altLang="en-US" sz="2800" spc="30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r>
              <a:rPr lang="en-US" altLang="zh-CN" dirty="0" smtClean="0"/>
              <a:t>/48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课程项目展示</a:t>
            </a:r>
            <a:endParaRPr lang="zh-CN" altLang="en-US" smtClean="0"/>
          </a:p>
        </p:txBody>
      </p:sp>
      <p:sp>
        <p:nvSpPr>
          <p:cNvPr id="556035" name="Rectangle 3"/>
          <p:cNvSpPr>
            <a:spLocks noGrp="1" noChangeArrowheads="1"/>
          </p:cNvSpPr>
          <p:nvPr>
            <p:ph idx="1"/>
          </p:nvPr>
        </p:nvSpPr>
        <p:spPr>
          <a:xfrm>
            <a:off x="677545" y="915567"/>
            <a:ext cx="7762875" cy="3493874"/>
          </a:xfrm>
        </p:spPr>
        <p:txBody>
          <a:bodyPr/>
          <a:lstStyle/>
          <a:p>
            <a:r>
              <a:rPr lang="zh-CN" altLang="en-US" dirty="0" smtClean="0"/>
              <a:t>贯穿案例：超市订单管理系统</a:t>
            </a:r>
            <a:endParaRPr lang="en-US" altLang="zh-CN" dirty="0" smtClean="0"/>
          </a:p>
          <a:p>
            <a:r>
              <a:rPr lang="zh-CN" altLang="en-US" dirty="0" smtClean="0"/>
              <a:t>项目案例：</a:t>
            </a:r>
            <a:r>
              <a:rPr lang="en-US" altLang="zh-CN" dirty="0" smtClean="0"/>
              <a:t>APP</a:t>
            </a:r>
            <a:r>
              <a:rPr lang="zh-CN" altLang="en-US" dirty="0" smtClean="0"/>
              <a:t>信息管理平台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24" name="TextBox 23"/>
          <p:cNvSpPr txBox="1"/>
          <p:nvPr/>
        </p:nvSpPr>
        <p:spPr bwMode="auto">
          <a:xfrm>
            <a:off x="3859305" y="4767896"/>
            <a:ext cx="2133918" cy="338554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600" b="1" spc="300" dirty="0" smtClean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示：</a:t>
            </a:r>
            <a:r>
              <a:rPr lang="zh-CN" altLang="en-US" sz="1600" b="1" spc="300" dirty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演示课程项目</a:t>
            </a:r>
            <a:endParaRPr lang="zh-CN" altLang="en-US" sz="1600" b="1" spc="300" dirty="0">
              <a:solidFill>
                <a:srgbClr val="FBFFF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427" name="Picture 19" descr="E:\work\A8\mybatis-PPT\PPT用图\SMBMS_用户管理_用户列表页面.bmp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88" y="1383618"/>
            <a:ext cx="6761888" cy="27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E:\work\A8\Y2-SpringMVC\PPT\PPT14-pic\2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918" y="1668493"/>
            <a:ext cx="6559578" cy="300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组合 12"/>
          <p:cNvGrpSpPr/>
          <p:nvPr/>
        </p:nvGrpSpPr>
        <p:grpSpPr>
          <a:xfrm>
            <a:off x="1102241" y="4731990"/>
            <a:ext cx="5815935" cy="347748"/>
            <a:chOff x="1439365" y="4734558"/>
            <a:chExt cx="5815935" cy="347748"/>
          </a:xfrm>
        </p:grpSpPr>
        <p:sp>
          <p:nvSpPr>
            <p:cNvPr id="14" name="圆角矩形 13"/>
            <p:cNvSpPr/>
            <p:nvPr/>
          </p:nvSpPr>
          <p:spPr bwMode="auto">
            <a:xfrm>
              <a:off x="1439365" y="4734558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 bwMode="auto">
            <a:xfrm>
              <a:off x="2111970" y="4734559"/>
              <a:ext cx="5143330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6" name="Picture 8" descr="说话气泡ne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9365" y="4784752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16"/>
            <p:cNvSpPr txBox="1"/>
            <p:nvPr/>
          </p:nvSpPr>
          <p:spPr bwMode="auto">
            <a:xfrm>
              <a:off x="3180932" y="4743752"/>
              <a:ext cx="2377574" cy="338554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演示：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演示课程项目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r>
              <a:rPr lang="zh-CN" altLang="en-US" dirty="0" smtClean="0"/>
              <a:t>/</a:t>
            </a:r>
            <a:r>
              <a:rPr lang="en-US" altLang="zh-CN" dirty="0" smtClean="0"/>
              <a:t>48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本章任务</a:t>
            </a:r>
            <a:endParaRPr lang="zh-CN" altLang="en-US" smtClean="0"/>
          </a:p>
        </p:txBody>
      </p:sp>
      <p:sp>
        <p:nvSpPr>
          <p:cNvPr id="558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搭建</a:t>
            </a:r>
            <a:r>
              <a:rPr lang="en-US" altLang="zh-CN" dirty="0" err="1" smtClean="0"/>
              <a:t>MyBatis</a:t>
            </a:r>
            <a:r>
              <a:rPr lang="zh-CN" altLang="en-US" dirty="0" smtClean="0"/>
              <a:t>开发环境</a:t>
            </a:r>
            <a:endParaRPr lang="en-US" altLang="zh-CN" dirty="0" smtClean="0"/>
          </a:p>
          <a:p>
            <a:r>
              <a:rPr lang="zh-CN" altLang="en-US" dirty="0" smtClean="0"/>
              <a:t>完成对用户表、供应商表的简单查询操作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r>
              <a:rPr lang="zh-CN" altLang="en-US" dirty="0" smtClean="0"/>
              <a:t>/</a:t>
            </a:r>
            <a:r>
              <a:rPr lang="en-US" altLang="zh-CN" dirty="0" smtClean="0"/>
              <a:t>48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本章目标</a:t>
            </a:r>
            <a:endParaRPr lang="zh-CN" altLang="en-US" smtClean="0"/>
          </a:p>
        </p:txBody>
      </p:sp>
      <p:sp>
        <p:nvSpPr>
          <p:cNvPr id="174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理解数据持久化概念和</a:t>
            </a:r>
            <a:r>
              <a:rPr lang="en-US" altLang="zh-CN" dirty="0" smtClean="0"/>
              <a:t>ORM</a:t>
            </a:r>
            <a:r>
              <a:rPr lang="zh-CN" altLang="en-US" dirty="0" smtClean="0"/>
              <a:t>原理</a:t>
            </a:r>
            <a:endParaRPr lang="zh-CN" altLang="en-US" dirty="0" smtClean="0"/>
          </a:p>
          <a:p>
            <a:r>
              <a:rPr lang="zh-CN" altLang="en-US" dirty="0" smtClean="0"/>
              <a:t>理解</a:t>
            </a:r>
            <a:r>
              <a:rPr lang="en-US" altLang="zh-CN" dirty="0" err="1" smtClean="0"/>
              <a:t>MyBatis</a:t>
            </a:r>
            <a:r>
              <a:rPr lang="zh-CN" altLang="en-US" dirty="0" smtClean="0"/>
              <a:t>的概念以及优点特性</a:t>
            </a:r>
            <a:endParaRPr lang="zh-CN" altLang="en-US" dirty="0" smtClean="0"/>
          </a:p>
          <a:p>
            <a:r>
              <a:rPr lang="zh-CN" altLang="en-US" dirty="0" smtClean="0"/>
              <a:t>搭建</a:t>
            </a:r>
            <a:r>
              <a:rPr lang="en-US" altLang="zh-CN" dirty="0" err="1" smtClean="0"/>
              <a:t>MyBatis</a:t>
            </a:r>
            <a:r>
              <a:rPr lang="zh-CN" altLang="en-US" dirty="0" smtClean="0"/>
              <a:t>环境</a:t>
            </a:r>
            <a:endParaRPr lang="zh-CN" altLang="en-US" dirty="0" smtClean="0"/>
          </a:p>
          <a:p>
            <a:r>
              <a:rPr lang="zh-CN" altLang="en-US" dirty="0" smtClean="0"/>
              <a:t>了解</a:t>
            </a:r>
            <a:r>
              <a:rPr lang="en-US" altLang="zh-CN" dirty="0" err="1" smtClean="0"/>
              <a:t>MyBatis</a:t>
            </a:r>
            <a:r>
              <a:rPr lang="zh-CN" altLang="en-US" dirty="0" smtClean="0"/>
              <a:t>与</a:t>
            </a:r>
            <a:r>
              <a:rPr lang="en-US" altLang="zh-CN" dirty="0" smtClean="0"/>
              <a:t>JDBC</a:t>
            </a:r>
            <a:r>
              <a:rPr lang="zh-CN" altLang="en-US" dirty="0" smtClean="0"/>
              <a:t>的区别与联系</a:t>
            </a:r>
            <a:endParaRPr lang="zh-CN" altLang="en-US" dirty="0" smtClean="0"/>
          </a:p>
          <a:p>
            <a:r>
              <a:rPr lang="zh-CN" altLang="en-US" dirty="0" smtClean="0"/>
              <a:t>理解核心类的作用域和生命周期</a:t>
            </a:r>
            <a:endParaRPr lang="en-US" altLang="zh-CN" dirty="0" smtClean="0"/>
          </a:p>
          <a:p>
            <a:r>
              <a:rPr lang="zh-CN" altLang="en-US" dirty="0" smtClean="0"/>
              <a:t>掌握全局配置文件结构内容</a:t>
            </a:r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 smtClean="0"/>
          </a:p>
        </p:txBody>
      </p:sp>
      <p:pic>
        <p:nvPicPr>
          <p:cNvPr id="12" name="Picture 3" descr="C:\Users\meng.zhang\Desktop\ACCP7.0模版图标规范\是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9" y="1888604"/>
            <a:ext cx="714375" cy="539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 descr="C:\Users\meng.zhang\Desktop\ACCP7.0模版图标规范\是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9" y="2680468"/>
            <a:ext cx="714375" cy="53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 descr="C:\Users\meng.zhang\Desktop\ACCP7.0模版图标规范\是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964" y="3184524"/>
            <a:ext cx="714375" cy="53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 descr="C:\Users\Lenovo\Desktop\修改版\难点.png难点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373939" y="930798"/>
            <a:ext cx="534035" cy="5372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" name="Picture 3" descr="C:\Users\Lenovo\Desktop\修改版\难点.png难点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350333" y="2682612"/>
            <a:ext cx="534035" cy="5372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r>
              <a:rPr lang="zh-CN" altLang="en-US" dirty="0" smtClean="0"/>
              <a:t>/</a:t>
            </a:r>
            <a:r>
              <a:rPr lang="en-US" altLang="zh-CN" dirty="0" smtClean="0"/>
              <a:t>48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0528" y="135515"/>
            <a:ext cx="8239097" cy="778886"/>
          </a:xfrm>
        </p:spPr>
        <p:txBody>
          <a:bodyPr/>
          <a:lstStyle/>
          <a:p>
            <a:r>
              <a:rPr lang="zh-CN" altLang="en-US" dirty="0" smtClean="0"/>
              <a:t>为什么需要框架技术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829257"/>
            <a:ext cx="7762875" cy="3902733"/>
          </a:xfrm>
        </p:spPr>
        <p:txBody>
          <a:bodyPr/>
          <a:lstStyle/>
          <a:p>
            <a:r>
              <a:rPr lang="zh-CN" altLang="en-US" dirty="0" smtClean="0"/>
              <a:t>如何更快更好地写简历？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</a:t>
            </a:r>
            <a:r>
              <a:rPr lang="en-US" altLang="zh-CN" dirty="0" smtClean="0"/>
              <a:t>word</a:t>
            </a:r>
            <a:r>
              <a:rPr lang="zh-CN" altLang="en-US" dirty="0" smtClean="0"/>
              <a:t>简历模板</a:t>
            </a:r>
            <a:endParaRPr lang="en-US" altLang="zh-CN" dirty="0" smtClean="0"/>
          </a:p>
          <a:p>
            <a:r>
              <a:rPr lang="zh-CN" altLang="en-US" dirty="0" smtClean="0"/>
              <a:t>思考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使用模板有什么好处呢？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8" name="Picture 4" descr="Snap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75" y="1114424"/>
            <a:ext cx="4032250" cy="35531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4"/>
          <p:cNvSpPr>
            <a:spLocks noChangeArrowheads="1"/>
          </p:cNvSpPr>
          <p:nvPr/>
        </p:nvSpPr>
        <p:spPr bwMode="gray">
          <a:xfrm>
            <a:off x="1042988" y="2631281"/>
            <a:ext cx="3816350" cy="510778"/>
          </a:xfrm>
          <a:prstGeom prst="roundRect">
            <a:avLst>
              <a:gd name="adj" fmla="val 16667"/>
            </a:avLst>
          </a:prstGeom>
          <a:solidFill>
            <a:srgbClr val="EDF5FD"/>
          </a:solidFill>
          <a:ln w="381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zh-CN" altLang="en-US" sz="1600" b="1" dirty="0">
                <a:solidFill>
                  <a:schemeClr val="accent5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不用考虑布局、排版等，提高效率</a:t>
            </a:r>
            <a:endParaRPr lang="zh-CN" altLang="en-US" sz="1600" b="1" dirty="0">
              <a:solidFill>
                <a:schemeClr val="accent5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AutoShape 4"/>
          <p:cNvSpPr>
            <a:spLocks noChangeArrowheads="1"/>
          </p:cNvSpPr>
          <p:nvPr/>
        </p:nvSpPr>
        <p:spPr bwMode="gray">
          <a:xfrm>
            <a:off x="1042988" y="3139678"/>
            <a:ext cx="3816350" cy="510778"/>
          </a:xfrm>
          <a:prstGeom prst="roundRect">
            <a:avLst>
              <a:gd name="adj" fmla="val 16667"/>
            </a:avLst>
          </a:prstGeom>
          <a:solidFill>
            <a:srgbClr val="EDF5FD"/>
          </a:solidFill>
          <a:ln w="381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zh-CN" altLang="en-US" sz="1600" b="1" dirty="0">
                <a:solidFill>
                  <a:schemeClr val="accent5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可专心在简历内容上</a:t>
            </a:r>
            <a:endParaRPr lang="zh-CN" altLang="en-US" sz="1600" b="1" dirty="0">
              <a:solidFill>
                <a:schemeClr val="accent5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AutoShape 4"/>
          <p:cNvSpPr>
            <a:spLocks noChangeArrowheads="1"/>
          </p:cNvSpPr>
          <p:nvPr/>
        </p:nvSpPr>
        <p:spPr bwMode="gray">
          <a:xfrm>
            <a:off x="1042988" y="3639741"/>
            <a:ext cx="3816350" cy="510778"/>
          </a:xfrm>
          <a:prstGeom prst="roundRect">
            <a:avLst>
              <a:gd name="adj" fmla="val 16667"/>
            </a:avLst>
          </a:prstGeom>
          <a:solidFill>
            <a:srgbClr val="EDF5FD"/>
          </a:solidFill>
          <a:ln w="381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zh-CN" altLang="en-US" sz="1600" b="1" dirty="0">
                <a:solidFill>
                  <a:schemeClr val="accent5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结构统一，便于人事阅读</a:t>
            </a:r>
            <a:endParaRPr lang="zh-CN" altLang="en-US" sz="1600" b="1" dirty="0">
              <a:solidFill>
                <a:schemeClr val="accent5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AutoShape 4"/>
          <p:cNvSpPr>
            <a:spLocks noChangeArrowheads="1"/>
          </p:cNvSpPr>
          <p:nvPr/>
        </p:nvSpPr>
        <p:spPr bwMode="gray">
          <a:xfrm>
            <a:off x="1042988" y="4156812"/>
            <a:ext cx="3816350" cy="510778"/>
          </a:xfrm>
          <a:prstGeom prst="roundRect">
            <a:avLst>
              <a:gd name="adj" fmla="val 16667"/>
            </a:avLst>
          </a:prstGeom>
          <a:solidFill>
            <a:srgbClr val="EDF5FD"/>
          </a:solidFill>
          <a:ln w="381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zh-CN" altLang="en-US" sz="1600" b="1" dirty="0">
                <a:solidFill>
                  <a:schemeClr val="accent5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新手也可以作出专业的简历</a:t>
            </a:r>
            <a:endParaRPr lang="zh-CN" altLang="en-US" sz="1600" b="1" dirty="0">
              <a:solidFill>
                <a:schemeClr val="accent5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74680" y="843558"/>
            <a:ext cx="436880" cy="549275"/>
            <a:chOff x="314008" y="938530"/>
            <a:chExt cx="436880" cy="549275"/>
          </a:xfrm>
        </p:grpSpPr>
        <p:sp>
          <p:nvSpPr>
            <p:cNvPr id="19" name="TextBox 65"/>
            <p:cNvSpPr txBox="1"/>
            <p:nvPr/>
          </p:nvSpPr>
          <p:spPr>
            <a:xfrm>
              <a:off x="314008" y="124269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问题</a:t>
              </a:r>
              <a:endParaRPr lang="zh-CN" altLang="en-US" sz="1000" b="1" dirty="0">
                <a:solidFill>
                  <a:srgbClr val="0099D8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pic>
          <p:nvPicPr>
            <p:cNvPr id="20" name="图片 19" descr="疑问 gray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5285" y="938530"/>
              <a:ext cx="314325" cy="314325"/>
            </a:xfrm>
            <a:prstGeom prst="rect">
              <a:avLst/>
            </a:prstGeom>
          </p:spPr>
        </p:pic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r>
              <a:rPr lang="zh-CN" altLang="en-US" dirty="0" smtClean="0"/>
              <a:t>/</a:t>
            </a:r>
            <a:r>
              <a:rPr lang="en-US" altLang="zh-CN" dirty="0" smtClean="0"/>
              <a:t>48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框架技术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框架技术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是一个应用程序的半成品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提供可重用的公共结构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按一定规则组织的一组组件</a:t>
            </a:r>
            <a:endParaRPr lang="en-US" altLang="zh-CN" dirty="0" smtClean="0"/>
          </a:p>
          <a:p>
            <a:pPr lvl="3"/>
            <a:endParaRPr lang="en-US" altLang="zh-CN" dirty="0" smtClean="0"/>
          </a:p>
          <a:p>
            <a:r>
              <a:rPr lang="zh-CN" altLang="en-US" dirty="0" smtClean="0"/>
              <a:t>分析优势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不用再考虑公共问题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专心在业务实现上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结构统一，易于学习、维护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新手也可写出好程序 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r>
              <a:rPr lang="zh-CN" altLang="en-US" dirty="0" smtClean="0"/>
              <a:t>/</a:t>
            </a:r>
            <a:r>
              <a:rPr lang="en-US" altLang="zh-CN" dirty="0" smtClean="0"/>
              <a:t>48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8470</Words>
  <Application>WPS 演示</Application>
  <PresentationFormat>全屏显示(16:9)</PresentationFormat>
  <Paragraphs>886</Paragraphs>
  <Slides>49</Slides>
  <Notes>42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0" baseType="lpstr">
      <vt:lpstr>Arial</vt:lpstr>
      <vt:lpstr>宋体</vt:lpstr>
      <vt:lpstr>Wingdings</vt:lpstr>
      <vt:lpstr>微软雅黑</vt:lpstr>
      <vt:lpstr>Wingdings</vt:lpstr>
      <vt:lpstr>Webdings</vt:lpstr>
      <vt:lpstr>Calibri</vt:lpstr>
      <vt:lpstr>Arial Unicode MS</vt:lpstr>
      <vt:lpstr>黑体</vt:lpstr>
      <vt:lpstr>Times New Roman</vt:lpstr>
      <vt:lpstr>自定义设计方案</vt:lpstr>
      <vt:lpstr>PowerPoint 演示文稿</vt:lpstr>
      <vt:lpstr> MyBatis入门 </vt:lpstr>
      <vt:lpstr>PowerPoint 演示文稿</vt:lpstr>
      <vt:lpstr>本课目标</vt:lpstr>
      <vt:lpstr>课程项目展示</vt:lpstr>
      <vt:lpstr>本章任务</vt:lpstr>
      <vt:lpstr>本章目标</vt:lpstr>
      <vt:lpstr>为什么需要框架技术</vt:lpstr>
      <vt:lpstr>框架技术</vt:lpstr>
      <vt:lpstr>主流框架介绍3-1</vt:lpstr>
      <vt:lpstr>主流框架介绍3-2</vt:lpstr>
      <vt:lpstr>主流框架介绍3-3</vt:lpstr>
      <vt:lpstr>持久化与ORM2-1</vt:lpstr>
      <vt:lpstr>持久化与ORM2-2</vt:lpstr>
      <vt:lpstr>MyBatis简介</vt:lpstr>
      <vt:lpstr>超市订单管理系统介绍2-1</vt:lpstr>
      <vt:lpstr>超市订单管理系统介绍2-2</vt:lpstr>
      <vt:lpstr>搭建MyBatis开发环境</vt:lpstr>
      <vt:lpstr>学员操作—查询供应商表记录数</vt:lpstr>
      <vt:lpstr>共性问题集中讲解</vt:lpstr>
      <vt:lpstr>与JDBC直观对比</vt:lpstr>
      <vt:lpstr>MyBatis框架优缺点</vt:lpstr>
      <vt:lpstr>MyBatis基本要素</vt:lpstr>
      <vt:lpstr>核心接口和类的结构</vt:lpstr>
      <vt:lpstr>核心对象5-1</vt:lpstr>
      <vt:lpstr>核心对象5-2</vt:lpstr>
      <vt:lpstr>核心对象5-3</vt:lpstr>
      <vt:lpstr>核心对象5-4</vt:lpstr>
      <vt:lpstr>核心对象5-5</vt:lpstr>
      <vt:lpstr>小结</vt:lpstr>
      <vt:lpstr>学员操作—实现供应商表的查询</vt:lpstr>
      <vt:lpstr>共性问题集中讲解</vt:lpstr>
      <vt:lpstr>系统核心配置文件</vt:lpstr>
      <vt:lpstr>配置properties元素</vt:lpstr>
      <vt:lpstr>properties3-1</vt:lpstr>
      <vt:lpstr>properties3-2</vt:lpstr>
      <vt:lpstr>properties3-3</vt:lpstr>
      <vt:lpstr>settings元素</vt:lpstr>
      <vt:lpstr>typeAliases元素</vt:lpstr>
      <vt:lpstr>environments元素4-1</vt:lpstr>
      <vt:lpstr>environments元素4-2</vt:lpstr>
      <vt:lpstr>environments元素4-3</vt:lpstr>
      <vt:lpstr>environments元素4-4</vt:lpstr>
      <vt:lpstr>mappers元素</vt:lpstr>
      <vt:lpstr>学员操作—更改供应商表的查询</vt:lpstr>
      <vt:lpstr>共性问题集中讲解</vt:lpstr>
      <vt:lpstr>总结2-1</vt:lpstr>
      <vt:lpstr>总结2-2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meng.zhang(张萌)</dc:creator>
  <cp:lastModifiedBy>ww</cp:lastModifiedBy>
  <cp:revision>663</cp:revision>
  <dcterms:created xsi:type="dcterms:W3CDTF">2013-09-17T02:35:00Z</dcterms:created>
  <dcterms:modified xsi:type="dcterms:W3CDTF">2020-02-17T09:36:31Z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